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1"/>
  </p:notesMasterIdLst>
  <p:sldIdLst>
    <p:sldId id="256" r:id="rId2"/>
    <p:sldId id="264" r:id="rId3"/>
    <p:sldId id="266" r:id="rId4"/>
    <p:sldId id="267" r:id="rId5"/>
    <p:sldId id="269" r:id="rId6"/>
    <p:sldId id="272" r:id="rId7"/>
    <p:sldId id="270" r:id="rId8"/>
    <p:sldId id="268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84" r:id="rId20"/>
    <p:sldId id="286" r:id="rId21"/>
    <p:sldId id="288" r:id="rId22"/>
    <p:sldId id="289" r:id="rId23"/>
    <p:sldId id="290" r:id="rId24"/>
    <p:sldId id="291" r:id="rId25"/>
    <p:sldId id="292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24" r:id="rId49"/>
    <p:sldId id="317" r:id="rId50"/>
    <p:sldId id="318" r:id="rId51"/>
    <p:sldId id="319" r:id="rId52"/>
    <p:sldId id="321" r:id="rId53"/>
    <p:sldId id="322" r:id="rId54"/>
    <p:sldId id="323" r:id="rId55"/>
    <p:sldId id="257" r:id="rId56"/>
    <p:sldId id="260" r:id="rId57"/>
    <p:sldId id="258" r:id="rId58"/>
    <p:sldId id="259" r:id="rId59"/>
    <p:sldId id="26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F43C7-A8FC-4917-AA4F-3BD75009E08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576EF-5567-4BCD-A88A-D72F1FE7C04E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ln>
                <a:noFill/>
              </a:ln>
              <a:solidFill>
                <a:schemeClr val="tx1"/>
              </a:solidFill>
            </a:rPr>
            <a:t>Identify or anticipate a purchase requirement</a:t>
          </a:r>
          <a:endParaRPr lang="en-US" sz="2000" b="1" dirty="0">
            <a:ln>
              <a:noFill/>
            </a:ln>
            <a:solidFill>
              <a:schemeClr val="tx1"/>
            </a:solidFill>
          </a:endParaRPr>
        </a:p>
      </dgm:t>
    </dgm:pt>
    <dgm:pt modelId="{B17F27FB-6388-4A8A-9F62-D109879DC4B3}" type="parTrans" cxnId="{2C728E29-ECC8-4341-84F8-98CE238EC94A}">
      <dgm:prSet/>
      <dgm:spPr/>
      <dgm:t>
        <a:bodyPr/>
        <a:lstStyle/>
        <a:p>
          <a:endParaRPr lang="en-US" sz="1600"/>
        </a:p>
      </dgm:t>
    </dgm:pt>
    <dgm:pt modelId="{193D68ED-0278-45F6-8466-12309C95330A}" type="sibTrans" cxnId="{2C728E29-ECC8-4341-84F8-98CE238EC94A}">
      <dgm:prSet/>
      <dgm:spPr/>
      <dgm:t>
        <a:bodyPr/>
        <a:lstStyle/>
        <a:p>
          <a:endParaRPr lang="en-US" sz="1600"/>
        </a:p>
      </dgm:t>
    </dgm:pt>
    <dgm:pt modelId="{5E3B5B07-AF06-4830-A51C-896F3A53E1B4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Determine if negotiation is required</a:t>
          </a:r>
          <a:endParaRPr lang="en-US" sz="2000" b="1" dirty="0">
            <a:solidFill>
              <a:schemeClr val="tx1"/>
            </a:solidFill>
          </a:endParaRPr>
        </a:p>
      </dgm:t>
    </dgm:pt>
    <dgm:pt modelId="{560E950D-14C9-4D72-B465-DD45D5E49870}" type="parTrans" cxnId="{1B115BAC-C7FC-4F35-9DE1-89A38AECDF33}">
      <dgm:prSet/>
      <dgm:spPr/>
      <dgm:t>
        <a:bodyPr/>
        <a:lstStyle/>
        <a:p>
          <a:endParaRPr lang="en-US" sz="1600"/>
        </a:p>
      </dgm:t>
    </dgm:pt>
    <dgm:pt modelId="{DC26FF41-4F89-4EDD-8035-B60218636F31}" type="sibTrans" cxnId="{1B115BAC-C7FC-4F35-9DE1-89A38AECDF33}">
      <dgm:prSet/>
      <dgm:spPr/>
      <dgm:t>
        <a:bodyPr/>
        <a:lstStyle/>
        <a:p>
          <a:endParaRPr lang="en-US" sz="1600"/>
        </a:p>
      </dgm:t>
    </dgm:pt>
    <dgm:pt modelId="{B53EE9BC-E5E0-406C-B0DE-7FBFA7EDBA84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Plan for the negotiation</a:t>
          </a:r>
          <a:endParaRPr lang="en-US" sz="2000" b="1" dirty="0">
            <a:solidFill>
              <a:schemeClr val="tx1"/>
            </a:solidFill>
          </a:endParaRPr>
        </a:p>
      </dgm:t>
    </dgm:pt>
    <dgm:pt modelId="{3AB5A3FA-6668-40B6-8D47-F045F884F084}" type="parTrans" cxnId="{3F3FBDB9-CA34-4055-BE6D-2004C9728229}">
      <dgm:prSet/>
      <dgm:spPr/>
      <dgm:t>
        <a:bodyPr/>
        <a:lstStyle/>
        <a:p>
          <a:endParaRPr lang="en-US" sz="1600"/>
        </a:p>
      </dgm:t>
    </dgm:pt>
    <dgm:pt modelId="{9C9FF596-5D87-4521-9705-10C3F01CC05A}" type="sibTrans" cxnId="{3F3FBDB9-CA34-4055-BE6D-2004C9728229}">
      <dgm:prSet/>
      <dgm:spPr/>
      <dgm:t>
        <a:bodyPr/>
        <a:lstStyle/>
        <a:p>
          <a:endParaRPr lang="en-US" sz="1600"/>
        </a:p>
      </dgm:t>
    </dgm:pt>
    <dgm:pt modelId="{DACCC859-6A41-47EF-87A7-C1F49D1DCD3E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Execute the agreement</a:t>
          </a:r>
          <a:endParaRPr lang="en-US" sz="2000" b="1" dirty="0">
            <a:solidFill>
              <a:schemeClr val="tx1"/>
            </a:solidFill>
          </a:endParaRPr>
        </a:p>
      </dgm:t>
    </dgm:pt>
    <dgm:pt modelId="{3352A7CC-4918-4C84-AC7F-253977E0C00F}" type="parTrans" cxnId="{45BE74B6-9C70-46AF-BBD8-270A8178012A}">
      <dgm:prSet/>
      <dgm:spPr/>
      <dgm:t>
        <a:bodyPr/>
        <a:lstStyle/>
        <a:p>
          <a:endParaRPr lang="en-US" sz="1600"/>
        </a:p>
      </dgm:t>
    </dgm:pt>
    <dgm:pt modelId="{E8FC4205-C7F4-4D36-8072-1E684ED25762}" type="sibTrans" cxnId="{45BE74B6-9C70-46AF-BBD8-270A8178012A}">
      <dgm:prSet/>
      <dgm:spPr/>
      <dgm:t>
        <a:bodyPr/>
        <a:lstStyle/>
        <a:p>
          <a:endParaRPr lang="en-US" sz="1600"/>
        </a:p>
      </dgm:t>
    </dgm:pt>
    <dgm:pt modelId="{5A3ED0D6-831F-4F77-AAEB-E659630E6D7C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Conduct the negotiation</a:t>
          </a:r>
          <a:endParaRPr lang="en-US" sz="2000" b="1" dirty="0">
            <a:solidFill>
              <a:schemeClr val="tx1"/>
            </a:solidFill>
          </a:endParaRPr>
        </a:p>
      </dgm:t>
    </dgm:pt>
    <dgm:pt modelId="{27D5C64E-02F8-4599-846E-526F63E5F7FC}" type="parTrans" cxnId="{BF12E642-6304-4026-BAE1-03EF8A3B48C9}">
      <dgm:prSet/>
      <dgm:spPr/>
      <dgm:t>
        <a:bodyPr/>
        <a:lstStyle/>
        <a:p>
          <a:endParaRPr lang="en-US" sz="1600"/>
        </a:p>
      </dgm:t>
    </dgm:pt>
    <dgm:pt modelId="{CEB07D87-875A-4653-B48E-194BE8A46BCA}" type="sibTrans" cxnId="{BF12E642-6304-4026-BAE1-03EF8A3B48C9}">
      <dgm:prSet/>
      <dgm:spPr/>
      <dgm:t>
        <a:bodyPr/>
        <a:lstStyle/>
        <a:p>
          <a:endParaRPr lang="en-US" sz="1600"/>
        </a:p>
      </dgm:t>
    </dgm:pt>
    <dgm:pt modelId="{D97E8092-5487-470D-9F0A-55F002095263}" type="pres">
      <dgm:prSet presAssocID="{160F43C7-A8FC-4917-AA4F-3BD75009E0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E1CF-872A-4AA8-AD19-6B17CF729442}" type="pres">
      <dgm:prSet presAssocID="{DACCC859-6A41-47EF-87A7-C1F49D1DCD3E}" presName="boxAndChildren" presStyleCnt="0"/>
      <dgm:spPr/>
    </dgm:pt>
    <dgm:pt modelId="{3DE270AC-8BEF-437F-BE9A-6831A6D0E220}" type="pres">
      <dgm:prSet presAssocID="{DACCC859-6A41-47EF-87A7-C1F49D1DCD3E}" presName="parentTextBox" presStyleLbl="node1" presStyleIdx="0" presStyleCnt="5"/>
      <dgm:spPr/>
      <dgm:t>
        <a:bodyPr/>
        <a:lstStyle/>
        <a:p>
          <a:endParaRPr lang="en-US"/>
        </a:p>
      </dgm:t>
    </dgm:pt>
    <dgm:pt modelId="{909B96F0-7AF4-47B9-8648-A81F7B183FCD}" type="pres">
      <dgm:prSet presAssocID="{CEB07D87-875A-4653-B48E-194BE8A46BCA}" presName="sp" presStyleCnt="0"/>
      <dgm:spPr/>
    </dgm:pt>
    <dgm:pt modelId="{61A36541-CB6F-4440-A11E-C050E6652A08}" type="pres">
      <dgm:prSet presAssocID="{5A3ED0D6-831F-4F77-AAEB-E659630E6D7C}" presName="arrowAndChildren" presStyleCnt="0"/>
      <dgm:spPr/>
    </dgm:pt>
    <dgm:pt modelId="{9E823631-E860-4BB1-9673-519D8AF6A35F}" type="pres">
      <dgm:prSet presAssocID="{5A3ED0D6-831F-4F77-AAEB-E659630E6D7C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FB23FCF3-10B1-449E-BDFF-32F742CF7ABB}" type="pres">
      <dgm:prSet presAssocID="{9C9FF596-5D87-4521-9705-10C3F01CC05A}" presName="sp" presStyleCnt="0"/>
      <dgm:spPr/>
    </dgm:pt>
    <dgm:pt modelId="{2E89D1EC-BD56-4474-BB7E-1F55C20A1D60}" type="pres">
      <dgm:prSet presAssocID="{B53EE9BC-E5E0-406C-B0DE-7FBFA7EDBA84}" presName="arrowAndChildren" presStyleCnt="0"/>
      <dgm:spPr/>
    </dgm:pt>
    <dgm:pt modelId="{23B06A98-E313-410D-BEBC-A3156DE24791}" type="pres">
      <dgm:prSet presAssocID="{B53EE9BC-E5E0-406C-B0DE-7FBFA7EDBA84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83D4CA0C-866C-46DF-8196-FF9311FDE5BE}" type="pres">
      <dgm:prSet presAssocID="{DC26FF41-4F89-4EDD-8035-B60218636F31}" presName="sp" presStyleCnt="0"/>
      <dgm:spPr/>
    </dgm:pt>
    <dgm:pt modelId="{0DB4FDC2-8CB8-4B55-9FF5-CCAED07F745E}" type="pres">
      <dgm:prSet presAssocID="{5E3B5B07-AF06-4830-A51C-896F3A53E1B4}" presName="arrowAndChildren" presStyleCnt="0"/>
      <dgm:spPr/>
    </dgm:pt>
    <dgm:pt modelId="{8A4EE512-E56E-435A-B1B2-9BE6293BAB94}" type="pres">
      <dgm:prSet presAssocID="{5E3B5B07-AF06-4830-A51C-896F3A53E1B4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9BDB3301-3FF7-4A4A-948E-5190F6E0C7BD}" type="pres">
      <dgm:prSet presAssocID="{193D68ED-0278-45F6-8466-12309C95330A}" presName="sp" presStyleCnt="0"/>
      <dgm:spPr/>
    </dgm:pt>
    <dgm:pt modelId="{481D35BB-4E27-4E73-9D05-9C33370A20E0}" type="pres">
      <dgm:prSet presAssocID="{B2B576EF-5567-4BCD-A88A-D72F1FE7C04E}" presName="arrowAndChildren" presStyleCnt="0"/>
      <dgm:spPr/>
    </dgm:pt>
    <dgm:pt modelId="{4E9FDE1A-B3FF-4567-8B03-5893DBA14B0B}" type="pres">
      <dgm:prSet presAssocID="{B2B576EF-5567-4BCD-A88A-D72F1FE7C04E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5BE74B6-9C70-46AF-BBD8-270A8178012A}" srcId="{160F43C7-A8FC-4917-AA4F-3BD75009E08E}" destId="{DACCC859-6A41-47EF-87A7-C1F49D1DCD3E}" srcOrd="4" destOrd="0" parTransId="{3352A7CC-4918-4C84-AC7F-253977E0C00F}" sibTransId="{E8FC4205-C7F4-4D36-8072-1E684ED25762}"/>
    <dgm:cxn modelId="{3F3FBDB9-CA34-4055-BE6D-2004C9728229}" srcId="{160F43C7-A8FC-4917-AA4F-3BD75009E08E}" destId="{B53EE9BC-E5E0-406C-B0DE-7FBFA7EDBA84}" srcOrd="2" destOrd="0" parTransId="{3AB5A3FA-6668-40B6-8D47-F045F884F084}" sibTransId="{9C9FF596-5D87-4521-9705-10C3F01CC05A}"/>
    <dgm:cxn modelId="{E606B544-652F-49BE-9AAD-5F07F138A04A}" type="presOf" srcId="{DACCC859-6A41-47EF-87A7-C1F49D1DCD3E}" destId="{3DE270AC-8BEF-437F-BE9A-6831A6D0E220}" srcOrd="0" destOrd="0" presId="urn:microsoft.com/office/officeart/2005/8/layout/process4"/>
    <dgm:cxn modelId="{20AB72B4-5C7C-4417-AA7D-BFA180F63A2C}" type="presOf" srcId="{B53EE9BC-E5E0-406C-B0DE-7FBFA7EDBA84}" destId="{23B06A98-E313-410D-BEBC-A3156DE24791}" srcOrd="0" destOrd="0" presId="urn:microsoft.com/office/officeart/2005/8/layout/process4"/>
    <dgm:cxn modelId="{1B115BAC-C7FC-4F35-9DE1-89A38AECDF33}" srcId="{160F43C7-A8FC-4917-AA4F-3BD75009E08E}" destId="{5E3B5B07-AF06-4830-A51C-896F3A53E1B4}" srcOrd="1" destOrd="0" parTransId="{560E950D-14C9-4D72-B465-DD45D5E49870}" sibTransId="{DC26FF41-4F89-4EDD-8035-B60218636F31}"/>
    <dgm:cxn modelId="{BF12E642-6304-4026-BAE1-03EF8A3B48C9}" srcId="{160F43C7-A8FC-4917-AA4F-3BD75009E08E}" destId="{5A3ED0D6-831F-4F77-AAEB-E659630E6D7C}" srcOrd="3" destOrd="0" parTransId="{27D5C64E-02F8-4599-846E-526F63E5F7FC}" sibTransId="{CEB07D87-875A-4653-B48E-194BE8A46BCA}"/>
    <dgm:cxn modelId="{2C728E29-ECC8-4341-84F8-98CE238EC94A}" srcId="{160F43C7-A8FC-4917-AA4F-3BD75009E08E}" destId="{B2B576EF-5567-4BCD-A88A-D72F1FE7C04E}" srcOrd="0" destOrd="0" parTransId="{B17F27FB-6388-4A8A-9F62-D109879DC4B3}" sibTransId="{193D68ED-0278-45F6-8466-12309C95330A}"/>
    <dgm:cxn modelId="{7D3D7559-CE16-42D5-85B0-41D39415ACE6}" type="presOf" srcId="{160F43C7-A8FC-4917-AA4F-3BD75009E08E}" destId="{D97E8092-5487-470D-9F0A-55F002095263}" srcOrd="0" destOrd="0" presId="urn:microsoft.com/office/officeart/2005/8/layout/process4"/>
    <dgm:cxn modelId="{560AABEB-FEC1-4DBF-A60E-9CF30D5F679F}" type="presOf" srcId="{B2B576EF-5567-4BCD-A88A-D72F1FE7C04E}" destId="{4E9FDE1A-B3FF-4567-8B03-5893DBA14B0B}" srcOrd="0" destOrd="0" presId="urn:microsoft.com/office/officeart/2005/8/layout/process4"/>
    <dgm:cxn modelId="{E350B8AB-D29E-4EA7-A6B1-60154A27300E}" type="presOf" srcId="{5E3B5B07-AF06-4830-A51C-896F3A53E1B4}" destId="{8A4EE512-E56E-435A-B1B2-9BE6293BAB94}" srcOrd="0" destOrd="0" presId="urn:microsoft.com/office/officeart/2005/8/layout/process4"/>
    <dgm:cxn modelId="{B989B1E2-CCCC-4A03-BBCC-4B2D6E0068E3}" type="presOf" srcId="{5A3ED0D6-831F-4F77-AAEB-E659630E6D7C}" destId="{9E823631-E860-4BB1-9673-519D8AF6A35F}" srcOrd="0" destOrd="0" presId="urn:microsoft.com/office/officeart/2005/8/layout/process4"/>
    <dgm:cxn modelId="{CBF8BC82-E640-4A30-AF1B-A8F004F5641C}" type="presParOf" srcId="{D97E8092-5487-470D-9F0A-55F002095263}" destId="{A5DDE1CF-872A-4AA8-AD19-6B17CF729442}" srcOrd="0" destOrd="0" presId="urn:microsoft.com/office/officeart/2005/8/layout/process4"/>
    <dgm:cxn modelId="{21D570E8-A234-4EDB-B0E0-C3683387433F}" type="presParOf" srcId="{A5DDE1CF-872A-4AA8-AD19-6B17CF729442}" destId="{3DE270AC-8BEF-437F-BE9A-6831A6D0E220}" srcOrd="0" destOrd="0" presId="urn:microsoft.com/office/officeart/2005/8/layout/process4"/>
    <dgm:cxn modelId="{05632A5D-0406-4CC8-8354-59225DE0B391}" type="presParOf" srcId="{D97E8092-5487-470D-9F0A-55F002095263}" destId="{909B96F0-7AF4-47B9-8648-A81F7B183FCD}" srcOrd="1" destOrd="0" presId="urn:microsoft.com/office/officeart/2005/8/layout/process4"/>
    <dgm:cxn modelId="{8C6C6DA4-FAA4-4BEE-85CB-F453F3E01AEF}" type="presParOf" srcId="{D97E8092-5487-470D-9F0A-55F002095263}" destId="{61A36541-CB6F-4440-A11E-C050E6652A08}" srcOrd="2" destOrd="0" presId="urn:microsoft.com/office/officeart/2005/8/layout/process4"/>
    <dgm:cxn modelId="{34B99B29-1EFB-4DA3-8FA6-3B3765A94DF4}" type="presParOf" srcId="{61A36541-CB6F-4440-A11E-C050E6652A08}" destId="{9E823631-E860-4BB1-9673-519D8AF6A35F}" srcOrd="0" destOrd="0" presId="urn:microsoft.com/office/officeart/2005/8/layout/process4"/>
    <dgm:cxn modelId="{BA89ED77-2837-4400-9423-7E5B0761550B}" type="presParOf" srcId="{D97E8092-5487-470D-9F0A-55F002095263}" destId="{FB23FCF3-10B1-449E-BDFF-32F742CF7ABB}" srcOrd="3" destOrd="0" presId="urn:microsoft.com/office/officeart/2005/8/layout/process4"/>
    <dgm:cxn modelId="{247925A2-7AB8-42AE-A36E-64E2AE20E5AA}" type="presParOf" srcId="{D97E8092-5487-470D-9F0A-55F002095263}" destId="{2E89D1EC-BD56-4474-BB7E-1F55C20A1D60}" srcOrd="4" destOrd="0" presId="urn:microsoft.com/office/officeart/2005/8/layout/process4"/>
    <dgm:cxn modelId="{27766F88-FCFE-450C-A747-2AB08C568A8C}" type="presParOf" srcId="{2E89D1EC-BD56-4474-BB7E-1F55C20A1D60}" destId="{23B06A98-E313-410D-BEBC-A3156DE24791}" srcOrd="0" destOrd="0" presId="urn:microsoft.com/office/officeart/2005/8/layout/process4"/>
    <dgm:cxn modelId="{0F889066-0E62-4DB7-B000-BBC6A8753F3B}" type="presParOf" srcId="{D97E8092-5487-470D-9F0A-55F002095263}" destId="{83D4CA0C-866C-46DF-8196-FF9311FDE5BE}" srcOrd="5" destOrd="0" presId="urn:microsoft.com/office/officeart/2005/8/layout/process4"/>
    <dgm:cxn modelId="{06B872B9-E0C8-40B8-9790-C79D9FB77FD2}" type="presParOf" srcId="{D97E8092-5487-470D-9F0A-55F002095263}" destId="{0DB4FDC2-8CB8-4B55-9FF5-CCAED07F745E}" srcOrd="6" destOrd="0" presId="urn:microsoft.com/office/officeart/2005/8/layout/process4"/>
    <dgm:cxn modelId="{96501D98-0CB8-412E-8B9B-39937935A5C9}" type="presParOf" srcId="{0DB4FDC2-8CB8-4B55-9FF5-CCAED07F745E}" destId="{8A4EE512-E56E-435A-B1B2-9BE6293BAB94}" srcOrd="0" destOrd="0" presId="urn:microsoft.com/office/officeart/2005/8/layout/process4"/>
    <dgm:cxn modelId="{3B80C5C7-C914-4435-A593-ABB834BC49DE}" type="presParOf" srcId="{D97E8092-5487-470D-9F0A-55F002095263}" destId="{9BDB3301-3FF7-4A4A-948E-5190F6E0C7BD}" srcOrd="7" destOrd="0" presId="urn:microsoft.com/office/officeart/2005/8/layout/process4"/>
    <dgm:cxn modelId="{F07AFDDF-9C31-4823-80A8-34737B08D7DA}" type="presParOf" srcId="{D97E8092-5487-470D-9F0A-55F002095263}" destId="{481D35BB-4E27-4E73-9D05-9C33370A20E0}" srcOrd="8" destOrd="0" presId="urn:microsoft.com/office/officeart/2005/8/layout/process4"/>
    <dgm:cxn modelId="{F88CC991-FE66-435C-BEA6-5EEBFDA4B4F6}" type="presParOf" srcId="{481D35BB-4E27-4E73-9D05-9C33370A20E0}" destId="{4E9FDE1A-B3FF-4567-8B03-5893DBA14B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270AC-8BEF-437F-BE9A-6831A6D0E220}">
      <dsp:nvSpPr>
        <dsp:cNvPr id="0" name=""/>
        <dsp:cNvSpPr/>
      </dsp:nvSpPr>
      <dsp:spPr>
        <a:xfrm>
          <a:off x="0" y="3771622"/>
          <a:ext cx="7787208" cy="618766"/>
        </a:xfrm>
        <a:prstGeom prst="rect">
          <a:avLst/>
        </a:prstGeom>
        <a:solidFill>
          <a:srgbClr val="FFC000"/>
        </a:soli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Execute the agreement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771622"/>
        <a:ext cx="7787208" cy="618766"/>
      </dsp:txXfrm>
    </dsp:sp>
    <dsp:sp modelId="{9E823631-E860-4BB1-9673-519D8AF6A35F}">
      <dsp:nvSpPr>
        <dsp:cNvPr id="0" name=""/>
        <dsp:cNvSpPr/>
      </dsp:nvSpPr>
      <dsp:spPr>
        <a:xfrm rot="10800000">
          <a:off x="0" y="2829241"/>
          <a:ext cx="7787208" cy="951662"/>
        </a:xfrm>
        <a:prstGeom prst="upArrowCallout">
          <a:avLst/>
        </a:prstGeom>
        <a:solidFill>
          <a:srgbClr val="FFC000"/>
        </a:soli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Conduct the negotiation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2829241"/>
        <a:ext cx="7787208" cy="618361"/>
      </dsp:txXfrm>
    </dsp:sp>
    <dsp:sp modelId="{23B06A98-E313-410D-BEBC-A3156DE24791}">
      <dsp:nvSpPr>
        <dsp:cNvPr id="0" name=""/>
        <dsp:cNvSpPr/>
      </dsp:nvSpPr>
      <dsp:spPr>
        <a:xfrm rot="10800000">
          <a:off x="0" y="1886860"/>
          <a:ext cx="7787208" cy="951662"/>
        </a:xfrm>
        <a:prstGeom prst="upArrowCallout">
          <a:avLst/>
        </a:prstGeom>
        <a:solidFill>
          <a:srgbClr val="FFC000"/>
        </a:soli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Plan for the negotiation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1886860"/>
        <a:ext cx="7787208" cy="618361"/>
      </dsp:txXfrm>
    </dsp:sp>
    <dsp:sp modelId="{8A4EE512-E56E-435A-B1B2-9BE6293BAB94}">
      <dsp:nvSpPr>
        <dsp:cNvPr id="0" name=""/>
        <dsp:cNvSpPr/>
      </dsp:nvSpPr>
      <dsp:spPr>
        <a:xfrm rot="10800000">
          <a:off x="0" y="944480"/>
          <a:ext cx="7787208" cy="951662"/>
        </a:xfrm>
        <a:prstGeom prst="upArrowCallout">
          <a:avLst/>
        </a:prstGeom>
        <a:solidFill>
          <a:srgbClr val="FFC000"/>
        </a:soli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Determine if negotiation is required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944480"/>
        <a:ext cx="7787208" cy="618361"/>
      </dsp:txXfrm>
    </dsp:sp>
    <dsp:sp modelId="{4E9FDE1A-B3FF-4567-8B03-5893DBA14B0B}">
      <dsp:nvSpPr>
        <dsp:cNvPr id="0" name=""/>
        <dsp:cNvSpPr/>
      </dsp:nvSpPr>
      <dsp:spPr>
        <a:xfrm rot="10800000">
          <a:off x="0" y="2099"/>
          <a:ext cx="7787208" cy="951662"/>
        </a:xfrm>
        <a:prstGeom prst="upArrowCallout">
          <a:avLst/>
        </a:prstGeom>
        <a:solidFill>
          <a:srgbClr val="FFC000"/>
        </a:soli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n>
                <a:noFill/>
              </a:ln>
              <a:solidFill>
                <a:schemeClr val="tx1"/>
              </a:solidFill>
            </a:rPr>
            <a:t>Identify or anticipate a purchase requirement</a:t>
          </a:r>
          <a:endParaRPr lang="en-US" sz="2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0" y="2099"/>
        <a:ext cx="7787208" cy="618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A8AC-78BF-46F0-98B7-540600BD654C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07DE5-874E-461F-B205-E7946CDFEB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11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Chapter 13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DE5-874E-461F-B205-E7946CDFEBC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61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i="1" dirty="0" smtClean="0"/>
              <a:t>en.wikipedia.org/wiki/</a:t>
            </a:r>
            <a:r>
              <a:rPr lang="en-IN" i="1" dirty="0" err="1" smtClean="0"/>
              <a:t>Best_alternative_to_a_negotiated_agreement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DE5-874E-461F-B205-E7946CDFEBC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44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Zone</a:t>
            </a:r>
            <a:r>
              <a:rPr lang="en-IN" baseline="0" dirty="0" smtClean="0"/>
              <a:t> of Possible agreement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DE5-874E-461F-B205-E7946CDFEBCB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859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http://www.digikey.com/en/articles/techzone/2013/nov/6-steps-to-more-effective-supplier-negotiations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DE5-874E-461F-B205-E7946CDFEBCB}" type="slidenum">
              <a:rPr lang="en-IN" smtClean="0"/>
              <a:t>56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72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Consider an example</a:t>
            </a:r>
            <a:r>
              <a:rPr lang="en-IN" baseline="0" dirty="0" smtClean="0"/>
              <a:t> of Raipur Metro Plan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DE5-874E-461F-B205-E7946CDFEBCB}" type="slidenum">
              <a:rPr lang="en-IN" smtClean="0"/>
              <a:t>58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87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582226-DE00-4EAE-A33A-5CCD4A38B18B}" type="datetimeFigureOut">
              <a:rPr lang="en-IN" smtClean="0"/>
              <a:t>19-11-2014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2050F60-7181-4FD8-8DEB-C4ED97E10F5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6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Negotiation</a:t>
            </a:r>
            <a:endParaRPr lang="en-IN" sz="60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501008"/>
            <a:ext cx="5720680" cy="550912"/>
          </a:xfrm>
        </p:spPr>
        <p:txBody>
          <a:bodyPr>
            <a:normAutofit/>
          </a:bodyPr>
          <a:lstStyle/>
          <a:p>
            <a:r>
              <a:rPr lang="en-IN" dirty="0" smtClean="0"/>
              <a:t>Global Procurement Perspective</a:t>
            </a:r>
            <a:endParaRPr lang="en-IN" dirty="0"/>
          </a:p>
        </p:txBody>
      </p:sp>
      <p:pic>
        <p:nvPicPr>
          <p:cNvPr id="4" name="Picture 6" descr="P&amp;SCM 4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13" y="5143839"/>
            <a:ext cx="1382713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images.kalahari.net/img/2008/01/18/32658035_0_Img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017" y="5123802"/>
            <a:ext cx="1143332" cy="16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8853" y="4581128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From: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868144" y="4581128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Presented by:</a:t>
            </a:r>
          </a:p>
          <a:p>
            <a:r>
              <a:rPr lang="en-IN" baseline="0" dirty="0"/>
              <a:t>	</a:t>
            </a:r>
            <a:r>
              <a:rPr lang="en-IN" dirty="0" smtClean="0"/>
              <a:t>Akshay Sharma</a:t>
            </a:r>
          </a:p>
          <a:p>
            <a:r>
              <a:rPr lang="en-IN" baseline="0" dirty="0"/>
              <a:t>	</a:t>
            </a:r>
            <a:r>
              <a:rPr lang="en-IN" baseline="0" dirty="0" smtClean="0"/>
              <a:t>13PGP008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313452" y="483443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100" b="1" dirty="0" smtClean="0"/>
              <a:t>Chapter 13</a:t>
            </a:r>
            <a:endParaRPr lang="en-IN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2845666" y="4842445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100" b="1" dirty="0" smtClean="0"/>
              <a:t>Chapter 20</a:t>
            </a:r>
            <a:endParaRPr lang="en-IN" sz="1100" b="1" dirty="0"/>
          </a:p>
        </p:txBody>
      </p:sp>
    </p:spTree>
    <p:extLst>
      <p:ext uri="{BB962C8B-B14F-4D97-AF65-F5344CB8AC3E}">
        <p14:creationId xmlns:p14="http://schemas.microsoft.com/office/powerpoint/2010/main" val="42416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 Exactly What You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Determine and write down specific goals and objectives</a:t>
            </a:r>
          </a:p>
          <a:p>
            <a:pPr>
              <a:defRPr/>
            </a:pPr>
            <a:r>
              <a:rPr lang="en-US" dirty="0" smtClean="0"/>
              <a:t>Can be referred during the negotiation</a:t>
            </a:r>
          </a:p>
          <a:p>
            <a:pPr>
              <a:defRPr/>
            </a:pPr>
            <a:r>
              <a:rPr lang="en-US" dirty="0" smtClean="0"/>
              <a:t>The more clearly defined, the more likely that can be achieved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63725-E7EF-4A89-B1F0-E5FBE3F597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 Exactly What They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Attempt to discern the </a:t>
            </a:r>
            <a:r>
              <a:rPr lang="en-US" b="1" dirty="0" smtClean="0"/>
              <a:t>other party’s likely needs and wants</a:t>
            </a:r>
          </a:p>
          <a:p>
            <a:pPr>
              <a:defRPr/>
            </a:pPr>
            <a:r>
              <a:rPr lang="en-US" b="1" dirty="0" smtClean="0"/>
              <a:t>Estimate underlying interests </a:t>
            </a:r>
            <a:r>
              <a:rPr lang="en-US" dirty="0" smtClean="0"/>
              <a:t>to the other party’s stated positions</a:t>
            </a:r>
          </a:p>
          <a:p>
            <a:pPr>
              <a:defRPr/>
            </a:pPr>
            <a:r>
              <a:rPr lang="en-US" dirty="0" smtClean="0"/>
              <a:t>Beware of expecting the other party to think in the same way</a:t>
            </a:r>
          </a:p>
          <a:p>
            <a:pPr>
              <a:defRPr/>
            </a:pPr>
            <a:r>
              <a:rPr lang="en-US" dirty="0" smtClean="0"/>
              <a:t>Ask </a:t>
            </a:r>
            <a:r>
              <a:rPr lang="en-US" b="1" dirty="0" smtClean="0"/>
              <a:t>open-ended questions </a:t>
            </a:r>
            <a:r>
              <a:rPr lang="en-US" dirty="0" smtClean="0"/>
              <a:t>to confirm or counter preconceived notions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59A0A-1F65-465B-AFC9-7D813B3A94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 Action They Can 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Frame your own needs in terms of the other party’s needs</a:t>
            </a:r>
          </a:p>
          <a:p>
            <a:pPr>
              <a:defRPr/>
            </a:pPr>
            <a:r>
              <a:rPr lang="en-US" dirty="0" smtClean="0"/>
              <a:t>Make it easy for the other party to say, “Yes”</a:t>
            </a:r>
          </a:p>
          <a:p>
            <a:pPr>
              <a:defRPr/>
            </a:pPr>
            <a:r>
              <a:rPr lang="en-US" dirty="0" smtClean="0"/>
              <a:t>Remain fair, flexible, and reasonable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9DE05-3B2D-4B24-83F9-C8B7015AA1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Framework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94035"/>
              </p:ext>
            </p:extLst>
          </p:nvPr>
        </p:nvGraphicFramePr>
        <p:xfrm>
          <a:off x="678396" y="1772816"/>
          <a:ext cx="77872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C44A1C-A67C-440B-B3BE-3FBF3291CA7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 or Anticipate a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Purchase requisitions</a:t>
            </a:r>
          </a:p>
          <a:p>
            <a:pPr>
              <a:defRPr/>
            </a:pPr>
            <a:r>
              <a:rPr lang="en-US" dirty="0" smtClean="0"/>
              <a:t>Inventory counts</a:t>
            </a:r>
          </a:p>
          <a:p>
            <a:pPr>
              <a:defRPr/>
            </a:pPr>
            <a:r>
              <a:rPr lang="en-US" dirty="0" smtClean="0"/>
              <a:t>Reorder point systems</a:t>
            </a:r>
          </a:p>
          <a:p>
            <a:pPr>
              <a:defRPr/>
            </a:pPr>
            <a:r>
              <a:rPr lang="en-US" dirty="0" smtClean="0"/>
              <a:t>New product development</a:t>
            </a:r>
          </a:p>
          <a:p>
            <a:pPr>
              <a:defRPr/>
            </a:pPr>
            <a:r>
              <a:rPr lang="en-US" dirty="0" smtClean="0"/>
              <a:t>New facilities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C913CC-C256-4BF3-AB1A-234083367F5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Negotiation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 bid process inadequate?</a:t>
            </a:r>
          </a:p>
          <a:p>
            <a:pPr>
              <a:defRPr/>
            </a:pPr>
            <a:r>
              <a:rPr lang="en-US" dirty="0" smtClean="0"/>
              <a:t>Are many non-price issues involved?</a:t>
            </a:r>
          </a:p>
          <a:p>
            <a:pPr>
              <a:defRPr/>
            </a:pPr>
            <a:r>
              <a:rPr lang="en-US" dirty="0" smtClean="0"/>
              <a:t>Is contract large?</a:t>
            </a:r>
          </a:p>
          <a:p>
            <a:pPr>
              <a:defRPr/>
            </a:pPr>
            <a:r>
              <a:rPr lang="en-US" dirty="0" smtClean="0"/>
              <a:t>Are technical requirements complex?</a:t>
            </a:r>
          </a:p>
          <a:p>
            <a:pPr>
              <a:defRPr/>
            </a:pPr>
            <a:r>
              <a:rPr lang="en-US" dirty="0" smtClean="0"/>
              <a:t>Does contract involve plant and equipment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/>
              <a:t>Does contract involve a partnership?</a:t>
            </a:r>
          </a:p>
          <a:p>
            <a:pPr>
              <a:defRPr/>
            </a:pPr>
            <a:r>
              <a:rPr lang="en-US" dirty="0"/>
              <a:t>Will supplier perform value-adding activities?</a:t>
            </a:r>
          </a:p>
          <a:p>
            <a:pPr>
              <a:defRPr/>
            </a:pPr>
            <a:r>
              <a:rPr lang="en-US" dirty="0"/>
              <a:t>Will there be high risk or uncertainty?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40B88-D13A-48BB-B931-14D35CCD484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Negotiate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47248" cy="47183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b="1" dirty="0" smtClean="0"/>
              <a:t>Identification of allowable costs</a:t>
            </a:r>
          </a:p>
          <a:p>
            <a:pPr>
              <a:defRPr/>
            </a:pPr>
            <a:r>
              <a:rPr lang="en-US" sz="2600" dirty="0" smtClean="0"/>
              <a:t>Delivery </a:t>
            </a:r>
            <a:r>
              <a:rPr lang="en-US" sz="2600" b="1" dirty="0" smtClean="0"/>
              <a:t>schedules and lead times</a:t>
            </a:r>
          </a:p>
          <a:p>
            <a:pPr>
              <a:defRPr/>
            </a:pPr>
            <a:r>
              <a:rPr lang="en-US" sz="2600" dirty="0" smtClean="0"/>
              <a:t>Expected product and service </a:t>
            </a:r>
            <a:r>
              <a:rPr lang="en-US" sz="2600" b="1" dirty="0" smtClean="0"/>
              <a:t>quality levels</a:t>
            </a:r>
          </a:p>
          <a:p>
            <a:pPr>
              <a:defRPr/>
            </a:pPr>
            <a:r>
              <a:rPr lang="en-US" sz="2600" b="1" dirty="0" smtClean="0"/>
              <a:t>Performance </a:t>
            </a:r>
            <a:r>
              <a:rPr lang="en-US" sz="2600" dirty="0" smtClean="0"/>
              <a:t>metrics</a:t>
            </a:r>
          </a:p>
          <a:p>
            <a:pPr>
              <a:defRPr/>
            </a:pPr>
            <a:r>
              <a:rPr lang="en-US" sz="2600" b="1" dirty="0"/>
              <a:t>Technological</a:t>
            </a:r>
            <a:r>
              <a:rPr lang="en-US" sz="2600" dirty="0"/>
              <a:t> support needed</a:t>
            </a:r>
          </a:p>
          <a:p>
            <a:pPr>
              <a:defRPr/>
            </a:pPr>
            <a:r>
              <a:rPr lang="en-US" sz="2600" dirty="0"/>
              <a:t>Contract </a:t>
            </a:r>
            <a:r>
              <a:rPr lang="en-US" sz="2600" b="1" dirty="0"/>
              <a:t>volumes</a:t>
            </a:r>
          </a:p>
          <a:p>
            <a:pPr>
              <a:defRPr/>
            </a:pPr>
            <a:r>
              <a:rPr lang="en-US" sz="2600" dirty="0"/>
              <a:t>Special </a:t>
            </a:r>
            <a:r>
              <a:rPr lang="en-US" sz="2600" b="1" dirty="0"/>
              <a:t>packaging</a:t>
            </a:r>
          </a:p>
          <a:p>
            <a:pPr>
              <a:defRPr/>
            </a:pPr>
            <a:r>
              <a:rPr lang="en-US" sz="2600" b="1" dirty="0"/>
              <a:t>Loss and damage liability</a:t>
            </a:r>
          </a:p>
          <a:p>
            <a:pPr>
              <a:defRPr/>
            </a:pPr>
            <a:r>
              <a:rPr lang="en-US" sz="2600" b="1" dirty="0"/>
              <a:t>Payment</a:t>
            </a:r>
            <a:r>
              <a:rPr lang="en-US" sz="2600" dirty="0"/>
              <a:t> terms and currency </a:t>
            </a:r>
            <a:r>
              <a:rPr lang="en-US" sz="2600" dirty="0" smtClean="0"/>
              <a:t>issues</a:t>
            </a:r>
          </a:p>
          <a:p>
            <a:pPr>
              <a:defRPr/>
            </a:pPr>
            <a:r>
              <a:rPr lang="en-US" sz="2600" dirty="0"/>
              <a:t>Progress </a:t>
            </a:r>
            <a:r>
              <a:rPr lang="en-US" sz="2600" b="1" dirty="0"/>
              <a:t>payment </a:t>
            </a:r>
            <a:r>
              <a:rPr lang="en-US" sz="2600" b="1" dirty="0" smtClean="0"/>
              <a:t>schedules</a:t>
            </a:r>
            <a:endParaRPr lang="en-US" sz="2600" b="1" dirty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EADAF3-282F-49BA-9F43-E1DF606B37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Negotiate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71830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/>
              <a:t>Transportation</a:t>
            </a:r>
            <a:r>
              <a:rPr lang="en-US" dirty="0" smtClean="0"/>
              <a:t> </a:t>
            </a:r>
            <a:r>
              <a:rPr lang="en-US" dirty="0" smtClean="0"/>
              <a:t>mode selection</a:t>
            </a:r>
          </a:p>
          <a:p>
            <a:pPr>
              <a:defRPr/>
            </a:pPr>
            <a:r>
              <a:rPr lang="en-US" dirty="0" smtClean="0"/>
              <a:t>Carrier selection</a:t>
            </a:r>
          </a:p>
          <a:p>
            <a:pPr>
              <a:defRPr/>
            </a:pPr>
            <a:r>
              <a:rPr lang="en-US" dirty="0" smtClean="0"/>
              <a:t>Filing </a:t>
            </a:r>
            <a:r>
              <a:rPr lang="en-US" b="1" dirty="0" smtClean="0"/>
              <a:t>freight claims</a:t>
            </a:r>
          </a:p>
          <a:p>
            <a:pPr>
              <a:defRPr/>
            </a:pPr>
            <a:r>
              <a:rPr lang="en-US" b="1" dirty="0" smtClean="0"/>
              <a:t>Warranties and replacements</a:t>
            </a:r>
          </a:p>
          <a:p>
            <a:pPr>
              <a:defRPr/>
            </a:pPr>
            <a:r>
              <a:rPr lang="en-US" b="1" dirty="0" smtClean="0"/>
              <a:t>Capacity</a:t>
            </a:r>
            <a:r>
              <a:rPr lang="en-US" dirty="0" smtClean="0"/>
              <a:t> </a:t>
            </a:r>
            <a:r>
              <a:rPr lang="en-US" dirty="0" smtClean="0"/>
              <a:t>issues</a:t>
            </a:r>
          </a:p>
          <a:p>
            <a:pPr>
              <a:defRPr/>
            </a:pPr>
            <a:r>
              <a:rPr lang="en-US" dirty="0"/>
              <a:t>Material lead times</a:t>
            </a:r>
          </a:p>
          <a:p>
            <a:pPr>
              <a:defRPr/>
            </a:pPr>
            <a:r>
              <a:rPr lang="en-US" b="1" dirty="0"/>
              <a:t>Penalty</a:t>
            </a:r>
            <a:r>
              <a:rPr lang="en-US" dirty="0"/>
              <a:t> clauses</a:t>
            </a:r>
          </a:p>
          <a:p>
            <a:pPr>
              <a:defRPr/>
            </a:pPr>
            <a:r>
              <a:rPr lang="en-US" dirty="0"/>
              <a:t>Performance </a:t>
            </a:r>
            <a:r>
              <a:rPr lang="en-US" b="1" dirty="0"/>
              <a:t>incentives</a:t>
            </a:r>
          </a:p>
          <a:p>
            <a:pPr>
              <a:defRPr/>
            </a:pPr>
            <a:r>
              <a:rPr lang="en-US" b="1" dirty="0"/>
              <a:t>Contract length</a:t>
            </a:r>
          </a:p>
          <a:p>
            <a:pPr>
              <a:defRPr/>
            </a:pPr>
            <a:r>
              <a:rPr lang="en-US" dirty="0"/>
              <a:t>Contract </a:t>
            </a:r>
            <a:r>
              <a:rPr lang="en-US" b="1" dirty="0"/>
              <a:t>renewal mechanism</a:t>
            </a:r>
          </a:p>
          <a:p>
            <a:pPr>
              <a:defRPr/>
            </a:pPr>
            <a:r>
              <a:rPr lang="en-US" b="1" dirty="0"/>
              <a:t>Proprietary</a:t>
            </a:r>
            <a:r>
              <a:rPr lang="en-US" dirty="0"/>
              <a:t> information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5E1F91-5401-4ACE-9CE6-08414613278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Negotiate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71830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/>
              <a:t>Intellectual property</a:t>
            </a:r>
          </a:p>
          <a:p>
            <a:pPr>
              <a:defRPr/>
            </a:pPr>
            <a:r>
              <a:rPr lang="en-US" dirty="0" smtClean="0"/>
              <a:t>Resources related to closer buyer-supplier relationships</a:t>
            </a:r>
          </a:p>
          <a:p>
            <a:pPr>
              <a:defRPr/>
            </a:pPr>
            <a:r>
              <a:rPr lang="en-US" dirty="0" smtClean="0"/>
              <a:t>Contract </a:t>
            </a:r>
            <a:r>
              <a:rPr lang="en-US" b="1" dirty="0" smtClean="0"/>
              <a:t>resolution mechanisms</a:t>
            </a:r>
          </a:p>
          <a:p>
            <a:pPr>
              <a:defRPr/>
            </a:pPr>
            <a:r>
              <a:rPr lang="en-US" b="1" dirty="0" smtClean="0"/>
              <a:t>Spare parts</a:t>
            </a:r>
          </a:p>
          <a:p>
            <a:pPr>
              <a:defRPr/>
            </a:pPr>
            <a:r>
              <a:rPr lang="en-US" b="1" dirty="0" smtClean="0"/>
              <a:t>After-sale </a:t>
            </a:r>
            <a:r>
              <a:rPr lang="en-US" b="1" dirty="0" smtClean="0"/>
              <a:t>service</a:t>
            </a:r>
          </a:p>
          <a:p>
            <a:pPr>
              <a:defRPr/>
            </a:pPr>
            <a:r>
              <a:rPr lang="en-US" dirty="0"/>
              <a:t>Operator and maintenance </a:t>
            </a:r>
            <a:r>
              <a:rPr lang="en-US" b="1" dirty="0"/>
              <a:t>training</a:t>
            </a:r>
          </a:p>
          <a:p>
            <a:pPr>
              <a:defRPr/>
            </a:pPr>
            <a:r>
              <a:rPr lang="en-US" dirty="0"/>
              <a:t>Improvement requirements</a:t>
            </a:r>
          </a:p>
          <a:p>
            <a:pPr lvl="1">
              <a:defRPr/>
            </a:pPr>
            <a:r>
              <a:rPr lang="en-US" dirty="0"/>
              <a:t>Quality</a:t>
            </a:r>
          </a:p>
          <a:p>
            <a:pPr lvl="1">
              <a:defRPr/>
            </a:pPr>
            <a:r>
              <a:rPr lang="en-US" dirty="0"/>
              <a:t>Delivery performance</a:t>
            </a:r>
          </a:p>
          <a:p>
            <a:pPr lvl="1">
              <a:defRPr/>
            </a:pPr>
            <a:r>
              <a:rPr lang="en-US" dirty="0"/>
              <a:t>Lead time</a:t>
            </a:r>
          </a:p>
          <a:p>
            <a:pPr lvl="1">
              <a:defRPr/>
            </a:pPr>
            <a:r>
              <a:rPr lang="en-US" dirty="0"/>
              <a:t>Cost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927C0A-BFB8-4E16-8EE6-39EAB65ABC9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Reasons for Negotiation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Total contract </a:t>
            </a:r>
            <a:r>
              <a:rPr lang="en-US" b="1" dirty="0" smtClean="0"/>
              <a:t>value or volume is large</a:t>
            </a:r>
          </a:p>
          <a:p>
            <a:pPr>
              <a:defRPr/>
            </a:pPr>
            <a:r>
              <a:rPr lang="en-US" dirty="0" smtClean="0"/>
              <a:t>Purchase involves </a:t>
            </a:r>
            <a:r>
              <a:rPr lang="en-US" b="1" dirty="0" smtClean="0"/>
              <a:t>complex technical requirements, </a:t>
            </a:r>
            <a:r>
              <a:rPr lang="en-US" dirty="0" smtClean="0"/>
              <a:t>perhaps even product and process requirements and specification still evolving</a:t>
            </a:r>
          </a:p>
          <a:p>
            <a:pPr>
              <a:defRPr/>
            </a:pPr>
            <a:r>
              <a:rPr lang="en-US" dirty="0" smtClean="0"/>
              <a:t>Purchase involves </a:t>
            </a:r>
            <a:r>
              <a:rPr lang="en-US" b="1" dirty="0" smtClean="0"/>
              <a:t>capital-intensive</a:t>
            </a:r>
            <a:r>
              <a:rPr lang="en-US" dirty="0" smtClean="0"/>
              <a:t> plant and </a:t>
            </a:r>
            <a:r>
              <a:rPr lang="en-US" dirty="0" smtClean="0"/>
              <a:t>equipment</a:t>
            </a:r>
          </a:p>
          <a:p>
            <a:pPr>
              <a:defRPr/>
            </a:pPr>
            <a:r>
              <a:rPr lang="en-US" dirty="0"/>
              <a:t>Agreement involves a special or </a:t>
            </a:r>
            <a:r>
              <a:rPr lang="en-US" b="1" dirty="0"/>
              <a:t>collaborative buyer-supplier relationship</a:t>
            </a:r>
          </a:p>
          <a:p>
            <a:pPr>
              <a:defRPr/>
            </a:pPr>
            <a:r>
              <a:rPr lang="en-US" dirty="0"/>
              <a:t>Supplier will perform important </a:t>
            </a:r>
            <a:r>
              <a:rPr lang="en-US" b="1" dirty="0"/>
              <a:t>value-adding activities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795584-5245-4E5C-A92C-E22F61EB544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What</a:t>
            </a:r>
            <a:r>
              <a:rPr lang="en-US" dirty="0" smtClean="0"/>
              <a:t> is negotiation?</a:t>
            </a:r>
          </a:p>
          <a:p>
            <a:pPr>
              <a:defRPr/>
            </a:pPr>
            <a:r>
              <a:rPr lang="en-US" dirty="0" smtClean="0"/>
              <a:t>Negotiation </a:t>
            </a:r>
            <a:r>
              <a:rPr lang="en-US" b="1" dirty="0" smtClean="0"/>
              <a:t>framework</a:t>
            </a:r>
          </a:p>
          <a:p>
            <a:pPr>
              <a:defRPr/>
            </a:pPr>
            <a:r>
              <a:rPr lang="en-US" dirty="0" smtClean="0"/>
              <a:t>Negotiation </a:t>
            </a:r>
            <a:r>
              <a:rPr lang="en-US" b="1" dirty="0" smtClean="0"/>
              <a:t>planning</a:t>
            </a:r>
          </a:p>
          <a:p>
            <a:pPr>
              <a:defRPr/>
            </a:pPr>
            <a:r>
              <a:rPr lang="en-US" b="1" dirty="0" smtClean="0"/>
              <a:t>Power</a:t>
            </a:r>
            <a:r>
              <a:rPr lang="en-US" dirty="0" smtClean="0"/>
              <a:t> in negotiation</a:t>
            </a:r>
          </a:p>
          <a:p>
            <a:pPr>
              <a:defRPr/>
            </a:pPr>
            <a:r>
              <a:rPr lang="en-US" b="1" dirty="0" smtClean="0"/>
              <a:t>Concessions</a:t>
            </a:r>
          </a:p>
          <a:p>
            <a:pPr>
              <a:defRPr/>
            </a:pPr>
            <a:r>
              <a:rPr lang="en-US" dirty="0" smtClean="0"/>
              <a:t>Negotiation tactics: trying to </a:t>
            </a:r>
            <a:r>
              <a:rPr lang="en-US" b="1" dirty="0" smtClean="0"/>
              <a:t>reach </a:t>
            </a:r>
            <a:r>
              <a:rPr lang="en-US" b="1" dirty="0" smtClean="0"/>
              <a:t>agreement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Win-Win</a:t>
            </a:r>
            <a:r>
              <a:rPr lang="en-US" dirty="0" smtClean="0"/>
              <a:t> </a:t>
            </a:r>
            <a:r>
              <a:rPr lang="en-US" dirty="0"/>
              <a:t>negotiation</a:t>
            </a:r>
          </a:p>
          <a:p>
            <a:pPr>
              <a:defRPr/>
            </a:pPr>
            <a:r>
              <a:rPr lang="en-US" b="1" dirty="0"/>
              <a:t>International negotiation</a:t>
            </a:r>
          </a:p>
          <a:p>
            <a:pPr>
              <a:defRPr/>
            </a:pPr>
            <a:r>
              <a:rPr lang="en-US" dirty="0"/>
              <a:t>Comprehensive </a:t>
            </a:r>
            <a:r>
              <a:rPr lang="en-US" b="1" dirty="0"/>
              <a:t>global negotiation skills </a:t>
            </a:r>
            <a:r>
              <a:rPr lang="en-US" dirty="0"/>
              <a:t>and enhanced </a:t>
            </a:r>
            <a:r>
              <a:rPr lang="en-US" b="1" dirty="0"/>
              <a:t>cultural understanding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b="1" dirty="0"/>
              <a:t>impact of the Internet </a:t>
            </a:r>
            <a:r>
              <a:rPr lang="en-US" dirty="0"/>
              <a:t>on negotiations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C3EDC-47B0-41AE-AD01-A65B5EFB02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the Negotiation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 participants</a:t>
            </a:r>
          </a:p>
          <a:p>
            <a:pPr>
              <a:defRPr/>
            </a:pPr>
            <a:r>
              <a:rPr lang="en-US" dirty="0" smtClean="0"/>
              <a:t>Develop objectives</a:t>
            </a:r>
          </a:p>
          <a:p>
            <a:pPr>
              <a:defRPr/>
            </a:pPr>
            <a:r>
              <a:rPr lang="en-US" dirty="0" smtClean="0"/>
              <a:t>Analyze strengths and weaknesses</a:t>
            </a:r>
          </a:p>
          <a:p>
            <a:pPr>
              <a:defRPr/>
            </a:pPr>
            <a:r>
              <a:rPr lang="en-US" dirty="0" smtClean="0"/>
              <a:t>Gather information</a:t>
            </a:r>
          </a:p>
          <a:p>
            <a:pPr>
              <a:defRPr/>
            </a:pPr>
            <a:r>
              <a:rPr lang="en-US" dirty="0" smtClean="0"/>
              <a:t>Recognize other party’s </a:t>
            </a:r>
            <a:r>
              <a:rPr lang="en-US" dirty="0" smtClean="0"/>
              <a:t>needs</a:t>
            </a:r>
          </a:p>
          <a:p>
            <a:pPr>
              <a:defRPr/>
            </a:pPr>
            <a:r>
              <a:rPr lang="en-US" dirty="0"/>
              <a:t>Identify facts and issues</a:t>
            </a:r>
          </a:p>
          <a:p>
            <a:pPr>
              <a:defRPr/>
            </a:pPr>
            <a:r>
              <a:rPr lang="en-US" dirty="0"/>
              <a:t>Establish positions</a:t>
            </a:r>
          </a:p>
          <a:p>
            <a:pPr>
              <a:defRPr/>
            </a:pPr>
            <a:r>
              <a:rPr lang="en-US" dirty="0"/>
              <a:t>Develop strategies and tactics</a:t>
            </a:r>
          </a:p>
          <a:p>
            <a:pPr>
              <a:defRPr/>
            </a:pPr>
            <a:r>
              <a:rPr lang="en-US" dirty="0"/>
              <a:t>Brief personnel</a:t>
            </a:r>
          </a:p>
          <a:p>
            <a:pPr>
              <a:defRPr/>
            </a:pPr>
            <a:r>
              <a:rPr lang="en-US" dirty="0"/>
              <a:t>Practice the </a:t>
            </a:r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BC1FD3-07DF-46A2-9C2F-4105F2856A3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ChangeArrowheads="1"/>
          </p:cNvSpPr>
          <p:nvPr/>
        </p:nvSpPr>
        <p:spPr bwMode="auto">
          <a:xfrm>
            <a:off x="4114800" y="2514600"/>
            <a:ext cx="2057400" cy="18288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Establish Positions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5AC0D7-25CA-4A33-BF66-BA61B1A4A3E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 flipH="1">
            <a:off x="2743200" y="25146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 flipH="1">
            <a:off x="7086600" y="2514600"/>
            <a:ext cx="0" cy="1828800"/>
          </a:xfrm>
          <a:prstGeom prst="line">
            <a:avLst/>
          </a:prstGeom>
          <a:noFill/>
          <a:ln w="50800">
            <a:solidFill>
              <a:schemeClr val="bg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 flipH="1">
            <a:off x="6172200" y="25146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3733800" y="1908696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Buyer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348288" y="4500984"/>
            <a:ext cx="17526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Seller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 rot="5400000">
            <a:off x="6488113" y="2974975"/>
            <a:ext cx="2057400" cy="83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 Point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 rot="-5400000">
            <a:off x="1329532" y="2937668"/>
            <a:ext cx="1981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75000"/>
                  </a:schemeClr>
                </a:solidFill>
              </a:rPr>
              <a:t>Aspiration Point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 rot="16200000">
            <a:off x="2941638" y="3198812"/>
            <a:ext cx="1828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B.A.T.N.A.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 rot="5400000">
            <a:off x="5532438" y="3198812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75000"/>
                  </a:schemeClr>
                </a:solidFill>
              </a:rPr>
              <a:t>B.A.T.N.A.</a:t>
            </a:r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4267200" y="3124200"/>
            <a:ext cx="1768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Zone of Likely Agreement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87363" y="1539364"/>
            <a:ext cx="499903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is a buyer-seller price negotiation</a:t>
            </a:r>
          </a:p>
        </p:txBody>
      </p:sp>
      <p:sp>
        <p:nvSpPr>
          <p:cNvPr id="39953" name="Line 6"/>
          <p:cNvSpPr>
            <a:spLocks noChangeShapeType="1"/>
          </p:cNvSpPr>
          <p:nvPr/>
        </p:nvSpPr>
        <p:spPr bwMode="auto">
          <a:xfrm>
            <a:off x="4114800" y="4343400"/>
            <a:ext cx="2971800" cy="0"/>
          </a:xfrm>
          <a:prstGeom prst="line">
            <a:avLst/>
          </a:prstGeom>
          <a:noFill/>
          <a:ln w="50800" cap="sq">
            <a:solidFill>
              <a:schemeClr val="bg1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54" name="Line 10"/>
          <p:cNvSpPr>
            <a:spLocks noChangeShapeType="1"/>
          </p:cNvSpPr>
          <p:nvPr/>
        </p:nvSpPr>
        <p:spPr bwMode="auto">
          <a:xfrm flipH="1">
            <a:off x="4114800" y="2514600"/>
            <a:ext cx="0" cy="1828800"/>
          </a:xfrm>
          <a:prstGeom prst="line">
            <a:avLst/>
          </a:prstGeom>
          <a:noFill/>
          <a:ln w="50800">
            <a:solidFill>
              <a:srgbClr val="00B0F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55" name="Line 5"/>
          <p:cNvSpPr>
            <a:spLocks noChangeShapeType="1"/>
          </p:cNvSpPr>
          <p:nvPr/>
        </p:nvSpPr>
        <p:spPr bwMode="auto">
          <a:xfrm>
            <a:off x="2743200" y="2514600"/>
            <a:ext cx="3429000" cy="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5949280"/>
            <a:ext cx="752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dirty="0" smtClean="0"/>
              <a:t>Zone of Likely Agreement = Zone</a:t>
            </a:r>
            <a:r>
              <a:rPr lang="en-IN" baseline="0" dirty="0" smtClean="0"/>
              <a:t> of Possible </a:t>
            </a:r>
            <a:r>
              <a:rPr lang="en-IN" dirty="0" smtClean="0"/>
              <a:t>A</a:t>
            </a:r>
            <a:r>
              <a:rPr lang="en-IN" baseline="0" dirty="0" smtClean="0"/>
              <a:t>greement (ZOPA)</a:t>
            </a:r>
            <a:endParaRPr lang="en-IN" dirty="0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4144297" y="4343400"/>
            <a:ext cx="2942303" cy="9832"/>
          </a:xfrm>
          <a:prstGeom prst="line">
            <a:avLst/>
          </a:prstGeom>
          <a:noFill/>
          <a:ln w="50800" cap="sq">
            <a:solidFill>
              <a:srgbClr val="00B0F0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7100888" y="2532856"/>
            <a:ext cx="0" cy="1828800"/>
          </a:xfrm>
          <a:prstGeom prst="line">
            <a:avLst/>
          </a:prstGeom>
          <a:noFill/>
          <a:ln w="50800">
            <a:solidFill>
              <a:srgbClr val="00B0F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 the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Perform fact finding</a:t>
            </a:r>
          </a:p>
          <a:p>
            <a:pPr>
              <a:defRPr/>
            </a:pPr>
            <a:r>
              <a:rPr lang="en-US" b="1" dirty="0" smtClean="0"/>
              <a:t>Recess or caucus as necessary</a:t>
            </a:r>
          </a:p>
          <a:p>
            <a:pPr>
              <a:defRPr/>
            </a:pPr>
            <a:r>
              <a:rPr lang="en-US" dirty="0" smtClean="0"/>
              <a:t>Work to narrow differences</a:t>
            </a:r>
          </a:p>
          <a:p>
            <a:pPr>
              <a:defRPr/>
            </a:pPr>
            <a:r>
              <a:rPr lang="en-US" dirty="0" smtClean="0"/>
              <a:t>Manage </a:t>
            </a:r>
            <a:r>
              <a:rPr lang="en-US" b="1" dirty="0" smtClean="0"/>
              <a:t>time pressures</a:t>
            </a:r>
          </a:p>
          <a:p>
            <a:pPr>
              <a:defRPr/>
            </a:pPr>
            <a:r>
              <a:rPr lang="en-US" dirty="0" smtClean="0"/>
              <a:t>Maintain </a:t>
            </a:r>
            <a:r>
              <a:rPr lang="en-US" b="1" dirty="0" smtClean="0"/>
              <a:t>informal atmosphere</a:t>
            </a:r>
          </a:p>
          <a:p>
            <a:pPr>
              <a:defRPr/>
            </a:pPr>
            <a:r>
              <a:rPr lang="en-US" b="1" dirty="0" smtClean="0"/>
              <a:t>Summarize progress </a:t>
            </a:r>
            <a:r>
              <a:rPr lang="en-US" dirty="0" smtClean="0"/>
              <a:t>periodically</a:t>
            </a:r>
          </a:p>
          <a:p>
            <a:pPr>
              <a:defRPr/>
            </a:pPr>
            <a:r>
              <a:rPr lang="en-US" dirty="0" smtClean="0"/>
              <a:t>Employ tactics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Keep relationships positive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42F9E1-5033-435F-8952-A322F917084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Points to Focus 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7183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Defining the issues</a:t>
            </a:r>
          </a:p>
          <a:p>
            <a:pPr>
              <a:defRPr/>
            </a:pPr>
            <a:r>
              <a:rPr lang="en-US" dirty="0" smtClean="0"/>
              <a:t>Defining </a:t>
            </a:r>
            <a:r>
              <a:rPr lang="en-US" dirty="0" smtClean="0"/>
              <a:t>interests</a:t>
            </a:r>
          </a:p>
          <a:p>
            <a:pPr>
              <a:defRPr/>
            </a:pPr>
            <a:r>
              <a:rPr lang="en-US" dirty="0" smtClean="0"/>
              <a:t>Defining objectives and openings</a:t>
            </a:r>
          </a:p>
          <a:p>
            <a:pPr>
              <a:defRPr/>
            </a:pPr>
            <a:r>
              <a:rPr lang="en-US" dirty="0" smtClean="0"/>
              <a:t>Assessing constituents and social </a:t>
            </a:r>
            <a:r>
              <a:rPr lang="en-US" dirty="0" smtClean="0"/>
              <a:t>context</a:t>
            </a:r>
          </a:p>
          <a:p>
            <a:pPr>
              <a:defRPr/>
            </a:pPr>
            <a:r>
              <a:rPr lang="en-US" dirty="0"/>
              <a:t>Analyzing the other party</a:t>
            </a:r>
          </a:p>
          <a:p>
            <a:pPr>
              <a:defRPr/>
            </a:pPr>
            <a:r>
              <a:rPr lang="en-US" dirty="0"/>
              <a:t>Planning issue presentation and defense</a:t>
            </a:r>
          </a:p>
          <a:p>
            <a:pPr>
              <a:defRPr/>
            </a:pPr>
            <a:r>
              <a:rPr lang="en-US" dirty="0"/>
              <a:t>Defining protocols</a:t>
            </a:r>
          </a:p>
          <a:p>
            <a:pPr>
              <a:defRPr/>
            </a:pPr>
            <a:r>
              <a:rPr lang="en-US" dirty="0"/>
              <a:t>Where to negotiate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AB0A3-5C16-4A2C-AC48-0CFADBC614F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Face-to-Face Negotiation Phases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Fact finding and information sharing</a:t>
            </a:r>
          </a:p>
          <a:p>
            <a:pPr>
              <a:defRPr/>
            </a:pPr>
            <a:r>
              <a:rPr lang="en-US" dirty="0" smtClean="0"/>
              <a:t>Recess to:</a:t>
            </a:r>
          </a:p>
          <a:p>
            <a:pPr lvl="1">
              <a:defRPr/>
            </a:pPr>
            <a:r>
              <a:rPr lang="en-US" dirty="0" smtClean="0"/>
              <a:t>Reassess relative strengths and weaknesses</a:t>
            </a:r>
          </a:p>
          <a:p>
            <a:pPr lvl="1">
              <a:defRPr/>
            </a:pPr>
            <a:r>
              <a:rPr lang="en-US" dirty="0" smtClean="0"/>
              <a:t>Review and revise objectives and positions</a:t>
            </a:r>
          </a:p>
          <a:p>
            <a:pPr lvl="1">
              <a:defRPr/>
            </a:pPr>
            <a:r>
              <a:rPr lang="en-US" dirty="0" smtClean="0"/>
              <a:t>Reorganize the negotiation agenda</a:t>
            </a:r>
          </a:p>
          <a:p>
            <a:pPr>
              <a:defRPr/>
            </a:pPr>
            <a:r>
              <a:rPr lang="en-US" dirty="0" smtClean="0"/>
              <a:t>Narrow differences</a:t>
            </a:r>
          </a:p>
          <a:p>
            <a:pPr>
              <a:defRPr/>
            </a:pPr>
            <a:r>
              <a:rPr lang="en-US" dirty="0" smtClean="0"/>
              <a:t>Seek agreement and conclusion</a:t>
            </a:r>
          </a:p>
          <a:p>
            <a:pPr>
              <a:defRPr/>
            </a:pPr>
            <a:r>
              <a:rPr lang="en-US" dirty="0" smtClean="0"/>
              <a:t>May involve several iterations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FAA8B5-2C44-418D-ABC2-56FEC4D4E53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Being an Effective Negotiator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Willing to compromise or revise goals</a:t>
            </a:r>
          </a:p>
          <a:p>
            <a:pPr>
              <a:defRPr/>
            </a:pPr>
            <a:r>
              <a:rPr lang="en-US" dirty="0" smtClean="0"/>
              <a:t>View issues independently</a:t>
            </a:r>
          </a:p>
          <a:p>
            <a:pPr>
              <a:defRPr/>
            </a:pPr>
            <a:r>
              <a:rPr lang="en-US" dirty="0" smtClean="0"/>
              <a:t>Establish upper and lower ranges for each major issue</a:t>
            </a:r>
          </a:p>
          <a:p>
            <a:pPr>
              <a:defRPr/>
            </a:pPr>
            <a:r>
              <a:rPr lang="en-US" dirty="0" smtClean="0"/>
              <a:t>Explore additional options</a:t>
            </a:r>
          </a:p>
          <a:p>
            <a:pPr>
              <a:defRPr/>
            </a:pPr>
            <a:r>
              <a:rPr lang="en-US" dirty="0" smtClean="0"/>
              <a:t>Build on common ground between </a:t>
            </a:r>
            <a:r>
              <a:rPr lang="en-US" dirty="0" smtClean="0"/>
              <a:t>parties</a:t>
            </a:r>
          </a:p>
          <a:p>
            <a:pPr>
              <a:defRPr/>
            </a:pPr>
            <a:r>
              <a:rPr lang="en-US" dirty="0"/>
              <a:t>Avoid making irritating comments</a:t>
            </a:r>
          </a:p>
          <a:p>
            <a:pPr>
              <a:defRPr/>
            </a:pPr>
            <a:r>
              <a:rPr lang="en-US" dirty="0"/>
              <a:t>Avoid argumentation by presenting too many reasons</a:t>
            </a:r>
          </a:p>
          <a:p>
            <a:pPr>
              <a:defRPr/>
            </a:pPr>
            <a:r>
              <a:rPr lang="en-US" dirty="0"/>
              <a:t>Make fewer counterproposals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2695-9022-484D-998F-3484510B3B5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the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Provide performance feedback</a:t>
            </a:r>
          </a:p>
          <a:p>
            <a:pPr>
              <a:defRPr/>
            </a:pPr>
            <a:r>
              <a:rPr lang="en-US" dirty="0" smtClean="0"/>
              <a:t>Build on the success of the negotiation</a:t>
            </a:r>
          </a:p>
          <a:p>
            <a:pPr>
              <a:defRPr/>
            </a:pPr>
            <a:r>
              <a:rPr lang="en-US" dirty="0" smtClean="0"/>
              <a:t>Monitor contract provisions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DA25EA-B7A5-4395-865F-0415B44C2A7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Power is the ability to influence another person or organization</a:t>
            </a:r>
          </a:p>
          <a:p>
            <a:pPr>
              <a:defRPr/>
            </a:pPr>
            <a:r>
              <a:rPr lang="en-US" dirty="0" smtClean="0"/>
              <a:t>Power by itself is neither good or bad; it is the application or use of power that makes it good or bad</a:t>
            </a:r>
          </a:p>
          <a:p>
            <a:pPr>
              <a:defRPr/>
            </a:pPr>
            <a:r>
              <a:rPr lang="en-US" dirty="0" smtClean="0"/>
              <a:t>Sources of negotiating power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4D9E3B-4727-4D5B-8CD7-9365BDF1D01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Negotiating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Informational power</a:t>
            </a:r>
          </a:p>
          <a:p>
            <a:pPr>
              <a:defRPr/>
            </a:pPr>
            <a:r>
              <a:rPr lang="en-US" dirty="0" smtClean="0"/>
              <a:t>Reward power</a:t>
            </a:r>
          </a:p>
          <a:p>
            <a:pPr>
              <a:defRPr/>
            </a:pPr>
            <a:r>
              <a:rPr lang="en-US" dirty="0"/>
              <a:t>Coercive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power</a:t>
            </a:r>
          </a:p>
          <a:p>
            <a:pPr>
              <a:defRPr/>
            </a:pPr>
            <a:r>
              <a:rPr lang="en-US" dirty="0" smtClean="0"/>
              <a:t>Legitimate power</a:t>
            </a:r>
          </a:p>
          <a:p>
            <a:pPr>
              <a:defRPr/>
            </a:pPr>
            <a:r>
              <a:rPr lang="en-US" dirty="0" smtClean="0"/>
              <a:t>Expert power</a:t>
            </a:r>
          </a:p>
          <a:p>
            <a:pPr>
              <a:defRPr/>
            </a:pPr>
            <a:r>
              <a:rPr lang="en-US" dirty="0" smtClean="0"/>
              <a:t>Referent power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64D116-6095-4947-863F-B7DC972A17A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Ready access to relevant and useful information</a:t>
            </a:r>
          </a:p>
          <a:p>
            <a:pPr>
              <a:defRPr/>
            </a:pPr>
            <a:r>
              <a:rPr lang="en-US" dirty="0" smtClean="0"/>
              <a:t>Presentation of facts, data, and persuasive arguments</a:t>
            </a:r>
          </a:p>
          <a:p>
            <a:pPr>
              <a:defRPr/>
            </a:pPr>
            <a:r>
              <a:rPr lang="en-US" dirty="0" smtClean="0"/>
              <a:t>Can be manipulated by withholding information or by providing false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EC72E5-7891-41C4-968D-1DC03522EF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Negotiation?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600" b="1" u="sng" dirty="0" smtClean="0"/>
              <a:t>Direct: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/>
              <a:t>process of formal communication, either </a:t>
            </a:r>
            <a:r>
              <a:rPr lang="en-US" b="1" dirty="0" smtClean="0"/>
              <a:t>face-to-face</a:t>
            </a:r>
            <a:r>
              <a:rPr lang="en-US" dirty="0" smtClean="0"/>
              <a:t> or via </a:t>
            </a:r>
            <a:r>
              <a:rPr lang="en-US" b="1" dirty="0" smtClean="0"/>
              <a:t>electronic means</a:t>
            </a:r>
            <a:r>
              <a:rPr lang="en-US" dirty="0" smtClean="0"/>
              <a:t>, where </a:t>
            </a:r>
            <a:r>
              <a:rPr lang="en-US" b="1" dirty="0" smtClean="0"/>
              <a:t>two or more people </a:t>
            </a:r>
            <a:r>
              <a:rPr lang="en-US" dirty="0" smtClean="0"/>
              <a:t>come together to seek </a:t>
            </a:r>
            <a:r>
              <a:rPr lang="en-US" b="1" dirty="0" smtClean="0"/>
              <a:t>mutual agreement </a:t>
            </a:r>
            <a:r>
              <a:rPr lang="en-US" dirty="0" smtClean="0"/>
              <a:t>about an issue or issues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Involves </a:t>
            </a:r>
            <a:r>
              <a:rPr lang="en-US" dirty="0" smtClean="0"/>
              <a:t>the management of </a:t>
            </a:r>
            <a:r>
              <a:rPr lang="en-US" b="1" dirty="0" smtClean="0"/>
              <a:t>time, information, and power </a:t>
            </a:r>
            <a:r>
              <a:rPr lang="en-US" dirty="0" smtClean="0"/>
              <a:t>between individuals and organizations who are </a:t>
            </a:r>
            <a:r>
              <a:rPr lang="en-US" b="1" dirty="0" smtClean="0"/>
              <a:t>interdependent</a:t>
            </a:r>
          </a:p>
          <a:p>
            <a:pPr>
              <a:defRPr/>
            </a:pPr>
            <a:endParaRPr lang="en-US" b="1" dirty="0" smtClean="0"/>
          </a:p>
          <a:p>
            <a:pPr marL="0" indent="0">
              <a:buNone/>
              <a:defRPr/>
            </a:pPr>
            <a:r>
              <a:rPr lang="en-US" sz="2600" b="1" u="sng" dirty="0"/>
              <a:t>Indirect:</a:t>
            </a:r>
            <a:endParaRPr lang="en-US" sz="2600" b="1" u="sng" dirty="0"/>
          </a:p>
          <a:p>
            <a:pPr>
              <a:defRPr/>
            </a:pPr>
            <a:r>
              <a:rPr lang="en-US" dirty="0"/>
              <a:t>Relationships between people, not just organizations</a:t>
            </a:r>
          </a:p>
          <a:p>
            <a:pPr>
              <a:defRPr/>
            </a:pPr>
            <a:r>
              <a:rPr lang="en-US" dirty="0"/>
              <a:t>Persuasion</a:t>
            </a:r>
          </a:p>
          <a:p>
            <a:pPr>
              <a:defRPr/>
            </a:pPr>
            <a:r>
              <a:rPr lang="en-US" dirty="0"/>
              <a:t>Negotiation skills can be honed and </a:t>
            </a:r>
            <a:r>
              <a:rPr lang="en-US" dirty="0" smtClean="0"/>
              <a:t>practiced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12703-A815-474E-B834-8F6E0D5D40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Reward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One party is able to offer something of perceived value to the other</a:t>
            </a:r>
          </a:p>
          <a:p>
            <a:pPr>
              <a:defRPr/>
            </a:pPr>
            <a:r>
              <a:rPr lang="en-US" dirty="0" smtClean="0"/>
              <a:t>Direct attempt to exert control</a:t>
            </a:r>
          </a:p>
          <a:p>
            <a:pPr>
              <a:defRPr/>
            </a:pPr>
            <a:r>
              <a:rPr lang="en-US" dirty="0" smtClean="0"/>
              <a:t>Individuals respond and behave accordingly when valued rewards are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23DDC7-0795-4D50-93ED-E0B86EE3BDB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Coercive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Taking away or withholding something of value to the other party</a:t>
            </a:r>
          </a:p>
          <a:p>
            <a:pPr>
              <a:defRPr/>
            </a:pPr>
            <a:r>
              <a:rPr lang="en-US" dirty="0" smtClean="0"/>
              <a:t>Ability to punish – financially, physically, or mentally</a:t>
            </a:r>
          </a:p>
          <a:p>
            <a:pPr>
              <a:defRPr/>
            </a:pPr>
            <a:r>
              <a:rPr lang="en-US" dirty="0" smtClean="0"/>
              <a:t>Can have damaging effects on long-term relationships</a:t>
            </a:r>
          </a:p>
          <a:p>
            <a:pPr>
              <a:defRPr/>
            </a:pPr>
            <a:r>
              <a:rPr lang="en-US" dirty="0" smtClean="0"/>
              <a:t>Promotes escalation of conflict or retaliation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6493FC-2E25-4DD9-BFC8-B6D1E319259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Legitimate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Special form of informational power</a:t>
            </a:r>
          </a:p>
          <a:p>
            <a:pPr>
              <a:defRPr/>
            </a:pPr>
            <a:r>
              <a:rPr lang="en-US" dirty="0" smtClean="0"/>
              <a:t>Often represented by verifiable credentials</a:t>
            </a:r>
          </a:p>
          <a:p>
            <a:pPr>
              <a:defRPr/>
            </a:pPr>
            <a:r>
              <a:rPr lang="en-US" dirty="0" smtClean="0"/>
              <a:t>Reduces the likelihood of refuting a position</a:t>
            </a:r>
          </a:p>
          <a:p>
            <a:pPr>
              <a:defRPr/>
            </a:pPr>
            <a:r>
              <a:rPr lang="en-US" dirty="0" smtClean="0"/>
              <a:t>Other party must value the expertise in order to be effective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C8C82D-6101-49F2-8313-7464100610E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Comes from attraction based on socially acceptable personal qualities and attributes</a:t>
            </a:r>
          </a:p>
          <a:p>
            <a:pPr lvl="1">
              <a:defRPr/>
            </a:pPr>
            <a:r>
              <a:rPr lang="en-US" dirty="0" smtClean="0"/>
              <a:t>Physical</a:t>
            </a:r>
          </a:p>
          <a:p>
            <a:pPr lvl="1">
              <a:defRPr/>
            </a:pPr>
            <a:r>
              <a:rPr lang="en-US" dirty="0" smtClean="0"/>
              <a:t>Honesty</a:t>
            </a:r>
          </a:p>
          <a:p>
            <a:pPr lvl="1">
              <a:defRPr/>
            </a:pPr>
            <a:r>
              <a:rPr lang="en-US" dirty="0" smtClean="0"/>
              <a:t>Charisma</a:t>
            </a:r>
          </a:p>
          <a:p>
            <a:pPr lvl="1">
              <a:defRPr/>
            </a:pPr>
            <a:r>
              <a:rPr lang="en-US" dirty="0" smtClean="0"/>
              <a:t>Friendliness</a:t>
            </a:r>
          </a:p>
          <a:p>
            <a:pPr lvl="1">
              <a:defRPr/>
            </a:pPr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DA33A7-C797-4BC4-988A-3B6C318ACF0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Used to support one’s advantage</a:t>
            </a:r>
          </a:p>
          <a:p>
            <a:pPr>
              <a:defRPr/>
            </a:pPr>
            <a:r>
              <a:rPr lang="en-US" dirty="0" smtClean="0"/>
              <a:t>Need to be careful not to abuse power</a:t>
            </a:r>
          </a:p>
          <a:p>
            <a:pPr lvl="1">
              <a:defRPr/>
            </a:pPr>
            <a:r>
              <a:rPr lang="en-US" dirty="0" smtClean="0"/>
              <a:t>Damaged relationships</a:t>
            </a:r>
          </a:p>
          <a:p>
            <a:pPr lvl="1">
              <a:defRPr/>
            </a:pPr>
            <a:r>
              <a:rPr lang="en-US" dirty="0" smtClean="0"/>
              <a:t>Invited retaliation</a:t>
            </a:r>
          </a:p>
          <a:p>
            <a:pPr lvl="1">
              <a:defRPr/>
            </a:pPr>
            <a:r>
              <a:rPr lang="en-US" dirty="0" smtClean="0"/>
              <a:t>Diminished value of that power</a:t>
            </a:r>
          </a:p>
          <a:p>
            <a:pPr>
              <a:defRPr/>
            </a:pPr>
            <a:r>
              <a:rPr lang="en-US" dirty="0" smtClean="0"/>
              <a:t>Some types of power interact synergistically with others</a:t>
            </a:r>
          </a:p>
          <a:p>
            <a:pPr lvl="1">
              <a:defRPr/>
            </a:pPr>
            <a:r>
              <a:rPr lang="en-US" dirty="0" smtClean="0"/>
              <a:t>Example - expert and referent power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4919E3-213A-4BD8-8E73-8617D718E2F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Movement away from a negotiating position that has value to the other party</a:t>
            </a:r>
          </a:p>
          <a:p>
            <a:pPr>
              <a:defRPr/>
            </a:pPr>
            <a:r>
              <a:rPr lang="en-US" dirty="0" smtClean="0"/>
              <a:t>Give-and-take process is normal in most negotiations</a:t>
            </a:r>
          </a:p>
          <a:p>
            <a:pPr>
              <a:defRPr/>
            </a:pPr>
            <a:r>
              <a:rPr lang="en-US" dirty="0" smtClean="0"/>
              <a:t>Need to avoid giving away concessions without receiving something of equal or greater value in 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91538D-944B-4A51-A4C2-4FBB27D9E73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Making Concessions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Give yourself enough room to make concessions</a:t>
            </a:r>
          </a:p>
          <a:p>
            <a:pPr>
              <a:defRPr/>
            </a:pPr>
            <a:r>
              <a:rPr lang="en-US" dirty="0" smtClean="0"/>
              <a:t>Try to get the other party to start revealing its needs and objectives first</a:t>
            </a:r>
          </a:p>
          <a:p>
            <a:pPr>
              <a:defRPr/>
            </a:pPr>
            <a:r>
              <a:rPr lang="en-US" dirty="0" smtClean="0"/>
              <a:t>Be the first to concede on a minor issue but not the first on a major one</a:t>
            </a:r>
          </a:p>
          <a:p>
            <a:pPr>
              <a:defRPr/>
            </a:pPr>
            <a:r>
              <a:rPr lang="en-US" dirty="0" smtClean="0"/>
              <a:t>Make unimportant concessions and portray them as </a:t>
            </a:r>
            <a:r>
              <a:rPr lang="en-US" dirty="0" smtClean="0"/>
              <a:t>valuable</a:t>
            </a:r>
          </a:p>
          <a:p>
            <a:pPr>
              <a:defRPr/>
            </a:pPr>
            <a:r>
              <a:rPr lang="en-US" dirty="0"/>
              <a:t>Make the other party work hard for every concession you make</a:t>
            </a:r>
          </a:p>
          <a:p>
            <a:pPr>
              <a:defRPr/>
            </a:pPr>
            <a:r>
              <a:rPr lang="en-US" dirty="0"/>
              <a:t>Use tradeoffs to obtain something for every concession you </a:t>
            </a:r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7A67F-EC73-4FA6-B870-3F5386409E6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Making Concessions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Generally, concede slowly and give a little with each concession</a:t>
            </a:r>
          </a:p>
          <a:p>
            <a:pPr>
              <a:defRPr/>
            </a:pPr>
            <a:r>
              <a:rPr lang="en-US" dirty="0"/>
              <a:t>Do not reveal your deadline to the other party – </a:t>
            </a:r>
            <a:r>
              <a:rPr lang="en-US" dirty="0" smtClean="0"/>
              <a:t>ever</a:t>
            </a:r>
          </a:p>
          <a:p>
            <a:pPr>
              <a:defRPr/>
            </a:pPr>
            <a:r>
              <a:rPr lang="en-US" dirty="0" smtClean="0"/>
              <a:t>Occasionally</a:t>
            </a:r>
            <a:r>
              <a:rPr lang="en-US" dirty="0" smtClean="0"/>
              <a:t>, say “No” to the other party</a:t>
            </a:r>
          </a:p>
          <a:p>
            <a:pPr>
              <a:defRPr/>
            </a:pPr>
            <a:r>
              <a:rPr lang="en-US" dirty="0" smtClean="0"/>
              <a:t>Be careful trying to take back concessions, even tentative ones</a:t>
            </a:r>
          </a:p>
          <a:p>
            <a:pPr>
              <a:defRPr/>
            </a:pPr>
            <a:r>
              <a:rPr lang="en-US" dirty="0" smtClean="0"/>
              <a:t>Keep a record of concessions made to try and identify a pattern</a:t>
            </a:r>
          </a:p>
          <a:p>
            <a:pPr>
              <a:defRPr/>
            </a:pPr>
            <a:r>
              <a:rPr lang="en-US" dirty="0" smtClean="0"/>
              <a:t>Do not concede too often, too soon, or too much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E907F8-DFD4-4280-9057-74EFB737C2C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Negotiation Tactics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Low ball</a:t>
            </a:r>
          </a:p>
          <a:p>
            <a:pPr>
              <a:defRPr/>
            </a:pPr>
            <a:r>
              <a:rPr lang="en-US" sz="3200" dirty="0" smtClean="0"/>
              <a:t>Honesty and openness</a:t>
            </a:r>
          </a:p>
          <a:p>
            <a:pPr>
              <a:defRPr/>
            </a:pPr>
            <a:r>
              <a:rPr lang="en-US" sz="3200" dirty="0" smtClean="0"/>
              <a:t>Questions</a:t>
            </a:r>
          </a:p>
          <a:p>
            <a:pPr>
              <a:defRPr/>
            </a:pPr>
            <a:r>
              <a:rPr lang="en-US" sz="3200" dirty="0" smtClean="0"/>
              <a:t>Caucus</a:t>
            </a:r>
          </a:p>
          <a:p>
            <a:pPr>
              <a:defRPr/>
            </a:pPr>
            <a:r>
              <a:rPr lang="en-US" sz="3200" dirty="0" smtClean="0"/>
              <a:t>Trial balloon</a:t>
            </a:r>
          </a:p>
          <a:p>
            <a:pPr>
              <a:defRPr/>
            </a:pPr>
            <a:r>
              <a:rPr lang="en-US" sz="3200" dirty="0" smtClean="0"/>
              <a:t>Price increase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High ball</a:t>
            </a:r>
          </a:p>
          <a:p>
            <a:pPr>
              <a:defRPr/>
            </a:pPr>
            <a:r>
              <a:rPr lang="en-US" sz="3200" dirty="0" smtClean="0"/>
              <a:t>Best and final offer</a:t>
            </a:r>
          </a:p>
          <a:p>
            <a:pPr>
              <a:defRPr/>
            </a:pPr>
            <a:r>
              <a:rPr lang="en-US" sz="3200" dirty="0" smtClean="0"/>
              <a:t>Silence</a:t>
            </a:r>
          </a:p>
          <a:p>
            <a:pPr>
              <a:defRPr/>
            </a:pPr>
            <a:r>
              <a:rPr lang="en-US" sz="3200" dirty="0" smtClean="0"/>
              <a:t>Planned concessions</a:t>
            </a:r>
          </a:p>
          <a:p>
            <a:pPr>
              <a:defRPr/>
            </a:pPr>
            <a:r>
              <a:rPr lang="en-US" sz="3200" dirty="0" smtClean="0"/>
              <a:t>Venue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8E83DE-A80D-4105-BA53-5A4B622F761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of Influence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Reciprocation</a:t>
            </a:r>
          </a:p>
          <a:p>
            <a:pPr>
              <a:defRPr/>
            </a:pPr>
            <a:r>
              <a:rPr lang="en-US" dirty="0" smtClean="0"/>
              <a:t>Consistency</a:t>
            </a:r>
          </a:p>
          <a:p>
            <a:pPr>
              <a:defRPr/>
            </a:pPr>
            <a:r>
              <a:rPr lang="en-US" dirty="0" smtClean="0"/>
              <a:t>Social proof</a:t>
            </a:r>
          </a:p>
          <a:p>
            <a:pPr>
              <a:defRPr/>
            </a:pPr>
            <a:r>
              <a:rPr lang="en-US" dirty="0" smtClean="0"/>
              <a:t>Liking</a:t>
            </a:r>
          </a:p>
          <a:p>
            <a:pPr>
              <a:defRPr/>
            </a:pPr>
            <a:r>
              <a:rPr lang="en-US" dirty="0" smtClean="0"/>
              <a:t>Authority</a:t>
            </a:r>
          </a:p>
          <a:p>
            <a:pPr>
              <a:defRPr/>
            </a:pPr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C415-D3CE-4BAA-B518-EAB2D6CDB6B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Used in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Positions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Interests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Needs 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Wants</a:t>
            </a:r>
            <a:endParaRPr lang="en-US" dirty="0"/>
          </a:p>
          <a:p>
            <a:pPr>
              <a:lnSpc>
                <a:spcPct val="150000"/>
              </a:lnSpc>
              <a:defRPr/>
            </a:pPr>
            <a:r>
              <a:rPr lang="en-US"/>
              <a:t>BATNA </a:t>
            </a:r>
            <a:r>
              <a:rPr lang="en-US" smtClean="0"/>
              <a:t>(Best Alternative To a Negotiated Agreement)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C78A8-AA7A-4F5B-B4BE-0B61EC9BEA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Reciprocation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 obligation to give something back of equal or greater value to someone after having received something from them</a:t>
            </a:r>
          </a:p>
          <a:p>
            <a:pPr>
              <a:defRPr/>
            </a:pPr>
            <a:r>
              <a:rPr lang="en-US" dirty="0" smtClean="0"/>
              <a:t>Creates a powerful obligation response</a:t>
            </a:r>
          </a:p>
          <a:p>
            <a:pPr>
              <a:defRPr/>
            </a:pPr>
            <a:r>
              <a:rPr lang="en-US" dirty="0" smtClean="0"/>
              <a:t>Can be used effectively when giving concessions</a:t>
            </a:r>
          </a:p>
          <a:p>
            <a:pPr>
              <a:defRPr/>
            </a:pPr>
            <a:r>
              <a:rPr lang="en-US" dirty="0" smtClean="0"/>
              <a:t>Patterns of concession (quid pro quo)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308560-5B7B-4646-91F4-A12019DD6E1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People tend to want to be perceived as being consistent in their beliefs and actions</a:t>
            </a:r>
          </a:p>
          <a:p>
            <a:pPr>
              <a:defRPr/>
            </a:pPr>
            <a:r>
              <a:rPr lang="en-US" dirty="0" smtClean="0"/>
              <a:t>It is difficult to back away from something already agreed to</a:t>
            </a:r>
          </a:p>
          <a:p>
            <a:pPr>
              <a:defRPr/>
            </a:pPr>
            <a:r>
              <a:rPr lang="en-US" dirty="0" smtClean="0"/>
              <a:t>Beware the consistency trap</a:t>
            </a:r>
          </a:p>
          <a:p>
            <a:pPr>
              <a:defRPr/>
            </a:pPr>
            <a:r>
              <a:rPr lang="en-US" dirty="0" smtClean="0"/>
              <a:t>Small commitments often lead to larger 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A943B6-9F97-4EE3-861C-1F373D60BE3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Looking to the behavior of others to determine what is desirable, appropriate, or correct</a:t>
            </a:r>
          </a:p>
          <a:p>
            <a:pPr>
              <a:defRPr/>
            </a:pPr>
            <a:r>
              <a:rPr lang="en-US" dirty="0" smtClean="0"/>
              <a:t>Power of the endorsement</a:t>
            </a:r>
          </a:p>
          <a:p>
            <a:pPr>
              <a:defRPr/>
            </a:pPr>
            <a:r>
              <a:rPr lang="en-US" dirty="0" smtClean="0"/>
              <a:t>Everyone is doing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E1ED7C-7ECE-4A4E-94E9-ACA7D0E0ED0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People work well and are more agreeable with others that we like or who are like us</a:t>
            </a:r>
          </a:p>
          <a:p>
            <a:pPr>
              <a:defRPr/>
            </a:pPr>
            <a:r>
              <a:rPr lang="en-US" dirty="0" smtClean="0"/>
              <a:t>Get to know the other party better to build on the relationship when concessions are being offered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2764A2-8174-4DBF-8AD2-E72FD413EB6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People are more likely to accept the positions, arguments, and directions from recognized authority figures</a:t>
            </a:r>
          </a:p>
          <a:p>
            <a:pPr>
              <a:defRPr/>
            </a:pPr>
            <a:r>
              <a:rPr lang="en-US" dirty="0" smtClean="0"/>
              <a:t>Power of titles and perceived importance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51FF30-71CA-444E-BE3A-66E7BC390801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Scarcity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Can also be the perception of scarcity</a:t>
            </a:r>
          </a:p>
          <a:p>
            <a:pPr>
              <a:defRPr/>
            </a:pPr>
            <a:r>
              <a:rPr lang="en-US" dirty="0" smtClean="0"/>
              <a:t>Act now</a:t>
            </a:r>
          </a:p>
          <a:p>
            <a:pPr>
              <a:defRPr/>
            </a:pPr>
            <a:r>
              <a:rPr lang="en-US" dirty="0" smtClean="0"/>
              <a:t>For a limited time only</a:t>
            </a:r>
          </a:p>
          <a:p>
            <a:pPr>
              <a:defRPr/>
            </a:pPr>
            <a:r>
              <a:rPr lang="en-US" dirty="0" smtClean="0"/>
              <a:t>Offer expires tomorrow</a:t>
            </a:r>
          </a:p>
          <a:p>
            <a:pPr>
              <a:defRPr/>
            </a:pPr>
            <a:r>
              <a:rPr lang="en-US" dirty="0" smtClean="0"/>
              <a:t>Suppliers often use potential price increases as a scarcity 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B04E53-34FC-46DF-9924-4F834264FCDC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Overcoming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Modify tactics </a:t>
            </a:r>
            <a:r>
              <a:rPr lang="en-US" dirty="0" smtClean="0"/>
              <a:t>when they don’t work</a:t>
            </a:r>
          </a:p>
          <a:p>
            <a:pPr>
              <a:defRPr/>
            </a:pPr>
            <a:r>
              <a:rPr lang="en-US" dirty="0" smtClean="0"/>
              <a:t>Prepare for likely tactics to be used against you</a:t>
            </a:r>
          </a:p>
          <a:p>
            <a:pPr>
              <a:defRPr/>
            </a:pPr>
            <a:r>
              <a:rPr lang="en-US" dirty="0" smtClean="0"/>
              <a:t>Tactics are more effective on you if you are unprepared, stressed, under severe deadlines, inexperienced, fatigued, or disinterested</a:t>
            </a:r>
          </a:p>
          <a:p>
            <a:pPr>
              <a:defRPr/>
            </a:pPr>
            <a:r>
              <a:rPr lang="en-US" dirty="0" smtClean="0"/>
              <a:t>Try not to react without thinking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BD6971-9B78-4E8B-B463-4BEF0AFC114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Win-Win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Win-lose – competitive or distributive bargaining</a:t>
            </a:r>
          </a:p>
          <a:p>
            <a:pPr>
              <a:defRPr/>
            </a:pPr>
            <a:r>
              <a:rPr lang="en-US" dirty="0" smtClean="0"/>
              <a:t>Win-win – collaboration or integrative bargaining</a:t>
            </a:r>
          </a:p>
          <a:p>
            <a:pPr>
              <a:defRPr/>
            </a:pPr>
            <a:r>
              <a:rPr lang="en-US" dirty="0" smtClean="0"/>
              <a:t>Expand the value or resources available to all participants</a:t>
            </a:r>
          </a:p>
          <a:p>
            <a:pPr>
              <a:defRPr/>
            </a:pPr>
            <a:r>
              <a:rPr lang="en-US" dirty="0" smtClean="0"/>
              <a:t>Equitable sharing of a larger and expanded pie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715B34-89D6-498D-8082-9B14FB57B6F3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pic>
        <p:nvPicPr>
          <p:cNvPr id="11268" name="Picture 4" descr="http://www.constructionknowledge.net/people_skills/images_people_skills/conflict_resolutio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13" y="3468175"/>
            <a:ext cx="4608512" cy="36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7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Win-Win Negotiation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6" descr="http://lifestoogood.net/wp-content/uploads/2013/06/Conflict-Styles-Matrix-1024x86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7"/>
            <a:ext cx="5112568" cy="432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http://gov.triaxiapartners.com/sites/default/files/conflictResolutionHa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327" y="1644409"/>
            <a:ext cx="6192688" cy="47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26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Win-Win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Expand the pie</a:t>
            </a:r>
          </a:p>
          <a:p>
            <a:pPr>
              <a:defRPr/>
            </a:pPr>
            <a:r>
              <a:rPr lang="en-US" dirty="0" smtClean="0"/>
              <a:t>Logroll</a:t>
            </a:r>
          </a:p>
          <a:p>
            <a:pPr>
              <a:defRPr/>
            </a:pPr>
            <a:r>
              <a:rPr lang="en-US" dirty="0" smtClean="0"/>
              <a:t>Use nonspecific compensation</a:t>
            </a:r>
          </a:p>
          <a:p>
            <a:pPr>
              <a:defRPr/>
            </a:pPr>
            <a:r>
              <a:rPr lang="en-US" dirty="0" smtClean="0"/>
              <a:t>Cut the costs for compliance</a:t>
            </a:r>
          </a:p>
          <a:p>
            <a:pPr>
              <a:defRPr/>
            </a:pPr>
            <a:r>
              <a:rPr lang="en-US" dirty="0" smtClean="0"/>
              <a:t>Find </a:t>
            </a:r>
            <a:r>
              <a:rPr lang="en-US" b="1" dirty="0" smtClean="0"/>
              <a:t>a bridge solution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001A38-2AA8-4DA4-A9DB-AF1B3BE0758C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negotiator’s opening offer</a:t>
            </a:r>
          </a:p>
          <a:p>
            <a:pPr>
              <a:defRPr/>
            </a:pPr>
            <a:r>
              <a:rPr lang="en-US" dirty="0" smtClean="0"/>
              <a:t>Represents the optimistic or target value of the issues being negotiated</a:t>
            </a:r>
          </a:p>
          <a:p>
            <a:pPr>
              <a:defRPr/>
            </a:pPr>
            <a:r>
              <a:rPr lang="en-US" dirty="0" smtClean="0"/>
              <a:t>The stated demand at the negotiation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A9454-DA0C-40A0-9ED7-62D64AB33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International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Added complexity and challenge</a:t>
            </a:r>
          </a:p>
          <a:p>
            <a:pPr>
              <a:defRPr/>
            </a:pPr>
            <a:r>
              <a:rPr lang="en-US" dirty="0" smtClean="0"/>
              <a:t>Substantial </a:t>
            </a:r>
            <a:r>
              <a:rPr lang="en-US" b="1" dirty="0" smtClean="0"/>
              <a:t>extra time and effort </a:t>
            </a:r>
            <a:r>
              <a:rPr lang="en-US" dirty="0" smtClean="0"/>
              <a:t>required</a:t>
            </a:r>
          </a:p>
          <a:p>
            <a:pPr>
              <a:defRPr/>
            </a:pPr>
            <a:r>
              <a:rPr lang="en-US" b="1" dirty="0" smtClean="0"/>
              <a:t>Culture shock</a:t>
            </a:r>
          </a:p>
          <a:p>
            <a:pPr>
              <a:defRPr/>
            </a:pPr>
            <a:r>
              <a:rPr lang="en-US" dirty="0" smtClean="0"/>
              <a:t>Barriers and obstacles</a:t>
            </a:r>
          </a:p>
          <a:p>
            <a:pPr>
              <a:defRPr/>
            </a:pPr>
            <a:r>
              <a:rPr lang="en-US" dirty="0" smtClean="0"/>
              <a:t>Need for </a:t>
            </a:r>
            <a:r>
              <a:rPr lang="en-US" b="1" dirty="0" smtClean="0"/>
              <a:t>translators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40C62-29A6-49AD-B1DF-8E8AFF5F0BB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Miscommunication due to language</a:t>
            </a:r>
          </a:p>
          <a:p>
            <a:pPr>
              <a:defRPr/>
            </a:pPr>
            <a:r>
              <a:rPr lang="en-US" dirty="0" smtClean="0"/>
              <a:t>Time limitations</a:t>
            </a:r>
          </a:p>
          <a:p>
            <a:pPr>
              <a:defRPr/>
            </a:pPr>
            <a:r>
              <a:rPr lang="en-US" dirty="0" smtClean="0"/>
              <a:t>Cultural differences</a:t>
            </a:r>
          </a:p>
          <a:p>
            <a:pPr>
              <a:defRPr/>
            </a:pPr>
            <a:r>
              <a:rPr lang="en-US" dirty="0" smtClean="0"/>
              <a:t>Limited authority of international negotiators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3CF96-29F1-441D-83E3-8E264D59B6DB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0655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Characteristics to Overcome Barriers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696544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Patience</a:t>
            </a:r>
          </a:p>
          <a:p>
            <a:pPr>
              <a:defRPr/>
            </a:pPr>
            <a:r>
              <a:rPr lang="en-US" smtClean="0"/>
              <a:t>Knowledge of the contract agreement</a:t>
            </a:r>
          </a:p>
          <a:p>
            <a:pPr>
              <a:defRPr/>
            </a:pPr>
            <a:r>
              <a:rPr lang="en-US" smtClean="0"/>
              <a:t>Honest and polite attitude</a:t>
            </a:r>
          </a:p>
          <a:p>
            <a:pPr>
              <a:defRPr/>
            </a:pPr>
            <a:r>
              <a:rPr lang="en-US" smtClean="0"/>
              <a:t>Familiarity with foreign cultures and customs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Caveats when Negotiating Overseas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Don’t think that everyone else negotiates like the Americans</a:t>
            </a:r>
          </a:p>
          <a:p>
            <a:pPr>
              <a:defRPr/>
            </a:pPr>
            <a:r>
              <a:rPr lang="en-US" dirty="0" smtClean="0"/>
              <a:t>There is a danger in stereotyping or oversimplifying characteristics of other cultures</a:t>
            </a:r>
          </a:p>
          <a:p>
            <a:pPr lvl="1">
              <a:defRPr/>
            </a:pPr>
            <a:r>
              <a:rPr lang="en-US" dirty="0" smtClean="0"/>
              <a:t>There is always </a:t>
            </a:r>
            <a:r>
              <a:rPr lang="en-US" b="1" dirty="0" smtClean="0"/>
              <a:t>substantial interpersonal variation </a:t>
            </a:r>
            <a:r>
              <a:rPr lang="en-US" dirty="0" smtClean="0"/>
              <a:t>within any culture</a:t>
            </a:r>
          </a:p>
          <a:p>
            <a:pPr lvl="1">
              <a:defRPr/>
            </a:pPr>
            <a:r>
              <a:rPr lang="en-US" dirty="0" smtClean="0"/>
              <a:t>However, there are often common tendencies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6E9F1-A9E8-4F78-BBD0-56D204BD579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the Internet on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Electronically-based negotiations tend to equalize the differences between the parties</a:t>
            </a:r>
          </a:p>
          <a:p>
            <a:pPr lvl="1">
              <a:defRPr/>
            </a:pPr>
            <a:r>
              <a:rPr lang="en-US" dirty="0" smtClean="0"/>
              <a:t>Normal visual and auditory clues are diminished or not readily apparent</a:t>
            </a:r>
          </a:p>
          <a:p>
            <a:pPr lvl="1">
              <a:defRPr/>
            </a:pPr>
            <a:r>
              <a:rPr lang="en-US" b="1" dirty="0" smtClean="0"/>
              <a:t>Status differences and social differences </a:t>
            </a:r>
            <a:r>
              <a:rPr lang="en-US" dirty="0" smtClean="0"/>
              <a:t>are less discernible</a:t>
            </a:r>
          </a:p>
          <a:p>
            <a:pPr lvl="1">
              <a:defRPr/>
            </a:pPr>
            <a:r>
              <a:rPr lang="en-US" dirty="0" smtClean="0"/>
              <a:t>Problem of being anonymous</a:t>
            </a:r>
          </a:p>
          <a:p>
            <a:pPr>
              <a:defRPr/>
            </a:pPr>
            <a:r>
              <a:rPr lang="en-US" dirty="0" smtClean="0"/>
              <a:t>Negotiators tend to be more risk taking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3AC88E-6341-45D9-81A1-4323663436F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the Internet on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Real time vs. </a:t>
            </a:r>
            <a:r>
              <a:rPr lang="en-US" b="1" dirty="0" smtClean="0"/>
              <a:t>asynchronous</a:t>
            </a:r>
          </a:p>
          <a:p>
            <a:pPr>
              <a:defRPr/>
            </a:pPr>
            <a:r>
              <a:rPr lang="en-US" dirty="0" smtClean="0"/>
              <a:t>Loss of </a:t>
            </a:r>
            <a:r>
              <a:rPr lang="en-US" b="1" dirty="0" smtClean="0"/>
              <a:t>information </a:t>
            </a:r>
            <a:r>
              <a:rPr lang="en-US" b="1" dirty="0" smtClean="0"/>
              <a:t>richness</a:t>
            </a:r>
            <a:endParaRPr lang="en-US" b="1" dirty="0" smtClean="0"/>
          </a:p>
          <a:p>
            <a:pPr>
              <a:defRPr/>
            </a:pPr>
            <a:r>
              <a:rPr lang="en-US" dirty="0" smtClean="0"/>
              <a:t>More difficult to provide feedback and conduct active listening</a:t>
            </a:r>
          </a:p>
          <a:p>
            <a:pPr>
              <a:defRPr/>
            </a:pPr>
            <a:r>
              <a:rPr lang="en-US" dirty="0" smtClean="0"/>
              <a:t>E-negotiators ask fewer questions and tend to make more </a:t>
            </a:r>
            <a:r>
              <a:rPr lang="en-US" dirty="0" smtClean="0"/>
              <a:t>assumptions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B0B6F2-F2BE-4DFD-AFEE-FEEC2A991BC8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Fair and Reasonable price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Vendor Negotiation: Top 5 Negotiation Strategies That Lower Costs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sz="1900" dirty="0"/>
          </a:p>
          <a:p>
            <a:r>
              <a:rPr lang="en-IN" sz="1900" dirty="0" smtClean="0"/>
              <a:t>http://www.driveyoursuccess.com/2010/09/vendor-negotiation-top-5-negotiation-strategies-that-lower-costs.html</a:t>
            </a:r>
            <a:endParaRPr lang="en-IN" sz="1900" dirty="0"/>
          </a:p>
        </p:txBody>
      </p:sp>
      <p:pic>
        <p:nvPicPr>
          <p:cNvPr id="1026" name="Picture 2" descr="Five-essential-vendor-negotiation-strateg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29" y="2445621"/>
            <a:ext cx="44196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Fair and Reasonable price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sz="3100" dirty="0" smtClean="0"/>
              <a:t>six ways to make sure your next supplier negotiation session produces favourable results:</a:t>
            </a:r>
          </a:p>
          <a:p>
            <a:pPr marL="0" indent="0">
              <a:buNone/>
            </a:pPr>
            <a:r>
              <a:rPr lang="en-IN" sz="2000" b="1" dirty="0" smtClean="0"/>
              <a:t>1. Renegotiate all contracts annually</a:t>
            </a:r>
          </a:p>
          <a:p>
            <a:pPr marL="0" indent="0">
              <a:buNone/>
            </a:pPr>
            <a:r>
              <a:rPr lang="en-IN" sz="2000" dirty="0"/>
              <a:t>A</a:t>
            </a:r>
            <a:r>
              <a:rPr lang="en-IN" sz="2000" dirty="0" smtClean="0"/>
              <a:t>nnual bidding or at least renewal discussions with the current suppliers.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1900" b="1" dirty="0" smtClean="0"/>
              <a:t>2. </a:t>
            </a:r>
            <a:r>
              <a:rPr lang="en-IN" sz="2000" b="1" dirty="0" smtClean="0"/>
              <a:t>Conduct regular spend assessments</a:t>
            </a:r>
          </a:p>
          <a:p>
            <a:pPr marL="0" indent="0">
              <a:buNone/>
            </a:pPr>
            <a:r>
              <a:rPr lang="en-IN" sz="2000" dirty="0" smtClean="0"/>
              <a:t>conduct regular spend assessments on specific vendors</a:t>
            </a:r>
          </a:p>
          <a:p>
            <a:pPr marL="0" indent="0">
              <a:buNone/>
            </a:pPr>
            <a:r>
              <a:rPr lang="en-IN" sz="2000" b="1" dirty="0" smtClean="0"/>
              <a:t>3. Aggregate volume buys across the organization</a:t>
            </a:r>
          </a:p>
          <a:p>
            <a:pPr marL="0" indent="0">
              <a:buNone/>
            </a:pPr>
            <a:r>
              <a:rPr lang="en-IN" sz="2000" dirty="0" smtClean="0"/>
              <a:t>aggregate volume purchases across fragmented organizations, divisions and entities e.g. Various plants of Toyota asking the same vendor for aggregate order </a:t>
            </a:r>
          </a:p>
          <a:p>
            <a:pPr marL="0" indent="0">
              <a:buNone/>
            </a:pPr>
            <a:r>
              <a:rPr lang="en-IN" sz="2000" dirty="0" smtClean="0"/>
              <a:t>gaining economies of scale and better negotiating power</a:t>
            </a:r>
          </a:p>
          <a:p>
            <a:pPr marL="0" indent="0">
              <a:buNone/>
            </a:pPr>
            <a:r>
              <a:rPr lang="en-IN" sz="2000" b="1" dirty="0" smtClean="0"/>
              <a:t>4. Help suppliers work more efficiently</a:t>
            </a:r>
          </a:p>
          <a:p>
            <a:pPr marL="0" indent="0">
              <a:buNone/>
            </a:pPr>
            <a:r>
              <a:rPr lang="en-IN" sz="2000" dirty="0" smtClean="0"/>
              <a:t>Suggesting options or vendor development e.g. suggesting another material option to vendor when material costs around 80% of the cost</a:t>
            </a:r>
          </a:p>
          <a:p>
            <a:pPr marL="0" indent="0">
              <a:buNone/>
            </a:pPr>
            <a:r>
              <a:rPr lang="en-IN" sz="2000" dirty="0" smtClean="0"/>
              <a:t>Or doing bulk orders e.g. </a:t>
            </a:r>
            <a:r>
              <a:rPr lang="en-IN" sz="2000" dirty="0" err="1" smtClean="0"/>
              <a:t>Maruti</a:t>
            </a:r>
            <a:r>
              <a:rPr lang="en-IN" sz="2000" dirty="0" smtClean="0"/>
              <a:t> buys steel in bulk through which it provides steel to vendors at much lower cost</a:t>
            </a:r>
          </a:p>
          <a:p>
            <a:pPr marL="0" indent="0">
              <a:buNone/>
            </a:pPr>
            <a:r>
              <a:rPr lang="en-IN" sz="2000" b="1" dirty="0" smtClean="0"/>
              <a:t>5. Explore the alternatives</a:t>
            </a:r>
          </a:p>
          <a:p>
            <a:pPr marL="0" indent="0">
              <a:buNone/>
            </a:pPr>
            <a:r>
              <a:rPr lang="en-IN" sz="2000" dirty="0"/>
              <a:t>Setting right Process at vendor development </a:t>
            </a:r>
            <a:endParaRPr lang="en-IN" sz="2000" dirty="0" smtClean="0"/>
          </a:p>
          <a:p>
            <a:pPr marL="0" indent="0">
              <a:buNone/>
            </a:pPr>
            <a:r>
              <a:rPr lang="en-IN" sz="2000" b="1" dirty="0" smtClean="0"/>
              <a:t>6. Come at it from the win-win perspective</a:t>
            </a:r>
          </a:p>
          <a:p>
            <a:pPr marL="0" indent="0">
              <a:buNone/>
            </a:pP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173663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On-Time Performance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Meeting delivery schedules for the specified quality and quantity.</a:t>
            </a:r>
          </a:p>
          <a:p>
            <a:endParaRPr lang="en-IN" dirty="0"/>
          </a:p>
          <a:p>
            <a:r>
              <a:rPr lang="en-IN" dirty="0" smtClean="0"/>
              <a:t>Premium price for premium performance.</a:t>
            </a:r>
          </a:p>
          <a:p>
            <a:r>
              <a:rPr lang="en-IN" dirty="0" smtClean="0"/>
              <a:t>Example: Here's what we propose: you reduce your price by 10%; however, if you deliver within 30 days after receipt of our order as you promised, we'll pay the price in your proposal.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755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Man hours of efforts</a:t>
            </a:r>
          </a:p>
          <a:p>
            <a:r>
              <a:rPr lang="en-IN" dirty="0" smtClean="0"/>
              <a:t>Level of scientific talent </a:t>
            </a:r>
          </a:p>
          <a:p>
            <a:r>
              <a:rPr lang="en-IN" dirty="0" smtClean="0"/>
              <a:t>Special test equipment requirements</a:t>
            </a:r>
          </a:p>
          <a:p>
            <a:r>
              <a:rPr lang="en-IN" dirty="0" smtClean="0"/>
              <a:t>The amount and type of work to be subcontracted </a:t>
            </a:r>
          </a:p>
          <a:p>
            <a:r>
              <a:rPr lang="en-IN" dirty="0" smtClean="0"/>
              <a:t>Progress report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669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Cooperation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Rewarding performing suppliers with future orders</a:t>
            </a:r>
          </a:p>
          <a:p>
            <a:r>
              <a:rPr lang="en-IN" dirty="0" smtClean="0"/>
              <a:t>Pleasant working relations</a:t>
            </a:r>
          </a:p>
          <a:p>
            <a:r>
              <a:rPr lang="en-IN" dirty="0" smtClean="0"/>
              <a:t>Timely payments</a:t>
            </a:r>
          </a:p>
          <a:p>
            <a:r>
              <a:rPr lang="en-IN" dirty="0" smtClean="0"/>
              <a:t>Cooperation from their customers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2800" i="1" dirty="0" smtClean="0"/>
              <a:t>Cooperation begets cooperation</a:t>
            </a:r>
            <a:endParaRPr lang="en-IN" i="1" dirty="0" smtClean="0"/>
          </a:p>
        </p:txBody>
      </p:sp>
    </p:spTree>
    <p:extLst>
      <p:ext uri="{BB962C8B-B14F-4D97-AF65-F5344CB8AC3E}">
        <p14:creationId xmlns:p14="http://schemas.microsoft.com/office/powerpoint/2010/main" val="119699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Needs vs.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/>
              <a:t>Needs</a:t>
            </a:r>
            <a:r>
              <a:rPr lang="en-US" dirty="0" smtClean="0"/>
              <a:t> – those negotiated outcomes that the negotiator </a:t>
            </a:r>
            <a:r>
              <a:rPr lang="en-US" b="1" dirty="0" smtClean="0"/>
              <a:t>must have </a:t>
            </a:r>
            <a:r>
              <a:rPr lang="en-US" dirty="0" smtClean="0"/>
              <a:t>in order to reach a successful conclusion</a:t>
            </a:r>
          </a:p>
          <a:p>
            <a:pPr>
              <a:defRPr/>
            </a:pPr>
            <a:r>
              <a:rPr lang="en-US" b="1" u="sng" dirty="0" smtClean="0"/>
              <a:t>Wants</a:t>
            </a:r>
            <a:r>
              <a:rPr lang="en-US" dirty="0" smtClean="0"/>
              <a:t> – those negotiated outcomes that a negotiator </a:t>
            </a:r>
            <a:r>
              <a:rPr lang="en-US" b="1" dirty="0" smtClean="0"/>
              <a:t>would like to have</a:t>
            </a:r>
          </a:p>
          <a:p>
            <a:pPr lvl="1">
              <a:defRPr/>
            </a:pPr>
            <a:r>
              <a:rPr lang="en-US" dirty="0" smtClean="0"/>
              <a:t>May often be exchanged as concessions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BC32C-B0C8-4FE2-80B1-A4BBD33109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570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b="1" dirty="0" smtClean="0"/>
              <a:t>unspoken</a:t>
            </a:r>
            <a:r>
              <a:rPr lang="en-US" dirty="0" smtClean="0"/>
              <a:t> motivation or reason that underlies any given position</a:t>
            </a:r>
          </a:p>
          <a:p>
            <a:pPr>
              <a:defRPr/>
            </a:pPr>
            <a:r>
              <a:rPr lang="en-US" b="1" dirty="0" smtClean="0"/>
              <a:t>Unlikely to be expressly stated or acknowledged </a:t>
            </a:r>
            <a:r>
              <a:rPr lang="en-US" dirty="0" smtClean="0"/>
              <a:t>during the negotiation</a:t>
            </a:r>
          </a:p>
          <a:p>
            <a:pPr>
              <a:defRPr/>
            </a:pPr>
            <a:r>
              <a:rPr lang="en-US" dirty="0" smtClean="0"/>
              <a:t>May not be directly germane to the position</a:t>
            </a:r>
          </a:p>
          <a:p>
            <a:pPr>
              <a:defRPr/>
            </a:pPr>
            <a:r>
              <a:rPr lang="en-US" dirty="0" smtClean="0"/>
              <a:t>May be personal in nature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C6658-FD48-4ECD-9926-90A4AA7071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910781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Key Points on Interests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4797152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Play detective and try to </a:t>
            </a:r>
            <a:r>
              <a:rPr lang="en-US" b="1" dirty="0" smtClean="0"/>
              <a:t>discern the other party’s interests</a:t>
            </a:r>
            <a:r>
              <a:rPr lang="en-US" dirty="0" smtClean="0"/>
              <a:t> through a series of open-ended, probing questions</a:t>
            </a:r>
          </a:p>
          <a:p>
            <a:pPr>
              <a:defRPr/>
            </a:pPr>
            <a:r>
              <a:rPr lang="en-US" dirty="0" smtClean="0"/>
              <a:t>Always focus on the other party’s underlying interests, not his/her stated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85422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/>
              <a:t>BATNA </a:t>
            </a:r>
            <a:r>
              <a:rPr lang="en-US" sz="2700" smtClean="0"/>
              <a:t>(Best Alternative To a Negotiated Agreement)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What is BATNA:</a:t>
            </a:r>
          </a:p>
          <a:p>
            <a:pPr lvl="1">
              <a:defRPr/>
            </a:pPr>
            <a:r>
              <a:rPr lang="en-IN" dirty="0"/>
              <a:t>Negotiating Without Giving In</a:t>
            </a:r>
            <a:r>
              <a:rPr lang="en-IN" dirty="0" smtClean="0"/>
              <a:t>.</a:t>
            </a:r>
          </a:p>
          <a:p>
            <a:pPr lvl="1">
              <a:defRPr/>
            </a:pPr>
            <a:r>
              <a:rPr lang="en-IN" dirty="0"/>
              <a:t>A party should generally not accept a worse resolution than its BATNA</a:t>
            </a:r>
            <a:r>
              <a:rPr lang="en-IN" dirty="0" smtClean="0"/>
              <a:t>.</a:t>
            </a:r>
          </a:p>
          <a:p>
            <a:pPr>
              <a:defRPr/>
            </a:pPr>
            <a:r>
              <a:rPr lang="en-US" dirty="0" smtClean="0"/>
              <a:t>Bottom </a:t>
            </a:r>
            <a:r>
              <a:rPr lang="en-US" dirty="0" smtClean="0"/>
              <a:t>line or reservation </a:t>
            </a:r>
            <a:r>
              <a:rPr lang="en-US" dirty="0" smtClean="0"/>
              <a:t>point</a:t>
            </a:r>
          </a:p>
          <a:p>
            <a:pPr>
              <a:defRPr/>
            </a:pPr>
            <a:r>
              <a:rPr lang="en-IN" dirty="0"/>
              <a:t>Walk away if outcome is better than </a:t>
            </a:r>
            <a:r>
              <a:rPr lang="en-IN" dirty="0" smtClean="0"/>
              <a:t>BATNA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Need to ensure that a negotiator’s BATNA is never revealed to the other party</a:t>
            </a:r>
          </a:p>
          <a:p>
            <a:pPr>
              <a:defRPr/>
            </a:pPr>
            <a:r>
              <a:rPr lang="en-US" dirty="0" smtClean="0"/>
              <a:t>All settlements must be judged in light of all other viable </a:t>
            </a:r>
            <a:r>
              <a:rPr lang="en-US" dirty="0" smtClean="0"/>
              <a:t>alternatives</a:t>
            </a:r>
          </a:p>
          <a:p>
            <a:pPr>
              <a:defRPr/>
            </a:pPr>
            <a:r>
              <a:rPr lang="en-IN" dirty="0"/>
              <a:t>Accounts considered: </a:t>
            </a:r>
            <a:r>
              <a:rPr lang="en-IN" b="1" dirty="0"/>
              <a:t>relationship value</a:t>
            </a:r>
            <a:r>
              <a:rPr lang="en-IN" dirty="0"/>
              <a:t>, </a:t>
            </a:r>
            <a:r>
              <a:rPr lang="en-IN" b="1" dirty="0"/>
              <a:t>time value of money </a:t>
            </a:r>
            <a:r>
              <a:rPr lang="en-IN" dirty="0"/>
              <a:t>and the </a:t>
            </a:r>
            <a:r>
              <a:rPr lang="en-IN" b="1" dirty="0"/>
              <a:t>likelihood that the other party will live up </a:t>
            </a:r>
            <a:r>
              <a:rPr lang="en-IN" dirty="0"/>
              <a:t>to their side of the bargain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C1F3E-B949-4A11-BF0F-28246460CF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Talk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153400" cy="4730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1F0E0-9899-45D9-B4E0-8754CA80E8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676400" y="1981200"/>
            <a:ext cx="5715000" cy="41148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3352800" y="3810000"/>
            <a:ext cx="236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/>
              <a:t>The Negotiation Process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91000"/>
            <a:ext cx="19050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Exactly What You Want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4191000"/>
            <a:ext cx="19050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Exactly What They Want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43000"/>
            <a:ext cx="8229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 Action in a Way that They Can Accept</a:t>
            </a:r>
          </a:p>
        </p:txBody>
      </p:sp>
    </p:spTree>
    <p:extLst>
      <p:ext uri="{BB962C8B-B14F-4D97-AF65-F5344CB8AC3E}">
        <p14:creationId xmlns:p14="http://schemas.microsoft.com/office/powerpoint/2010/main" val="4042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774</TotalTime>
  <Words>2282</Words>
  <Application>Microsoft Office PowerPoint</Application>
  <PresentationFormat>On-screen Show (4:3)</PresentationFormat>
  <Paragraphs>510</Paragraphs>
  <Slides>59</Slides>
  <Notes>5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Clarity</vt:lpstr>
      <vt:lpstr>Negotiation</vt:lpstr>
      <vt:lpstr>Chapter Overview</vt:lpstr>
      <vt:lpstr>What Is Negotiation?</vt:lpstr>
      <vt:lpstr>Terms Used in Negotiation</vt:lpstr>
      <vt:lpstr>Positions</vt:lpstr>
      <vt:lpstr>Needs vs. Wants</vt:lpstr>
      <vt:lpstr>Interests</vt:lpstr>
      <vt:lpstr>BATNA (Best Alternative To a Negotiated Agreement) </vt:lpstr>
      <vt:lpstr>Triangle Talk</vt:lpstr>
      <vt:lpstr>Know Exactly What You Want</vt:lpstr>
      <vt:lpstr>Know Exactly What They Want</vt:lpstr>
      <vt:lpstr>Propose Action They Can Accept</vt:lpstr>
      <vt:lpstr>Negotiation Framework</vt:lpstr>
      <vt:lpstr>Identify or Anticipate a Need</vt:lpstr>
      <vt:lpstr>Is Negotiation Required?</vt:lpstr>
      <vt:lpstr>When to Negotiate</vt:lpstr>
      <vt:lpstr>When to Negotiate</vt:lpstr>
      <vt:lpstr>When to Negotiate</vt:lpstr>
      <vt:lpstr>Reasons for Negotiation</vt:lpstr>
      <vt:lpstr>Plan for the Negotiation</vt:lpstr>
      <vt:lpstr>Establish Positions</vt:lpstr>
      <vt:lpstr>Conduct the Negotiation</vt:lpstr>
      <vt:lpstr>Points to Focus On</vt:lpstr>
      <vt:lpstr>Face-to-Face Negotiation Phases</vt:lpstr>
      <vt:lpstr>Being an Effective Negotiator</vt:lpstr>
      <vt:lpstr>Execute the Agreement</vt:lpstr>
      <vt:lpstr>Power in Negotiation</vt:lpstr>
      <vt:lpstr>Sources of Negotiating Power</vt:lpstr>
      <vt:lpstr>Informational Power</vt:lpstr>
      <vt:lpstr>Reward Power</vt:lpstr>
      <vt:lpstr>Coercive Power</vt:lpstr>
      <vt:lpstr>Legitimate Power</vt:lpstr>
      <vt:lpstr>Referent Power</vt:lpstr>
      <vt:lpstr>Use of Power</vt:lpstr>
      <vt:lpstr>Concessions</vt:lpstr>
      <vt:lpstr>Guidelines for Making Concessions</vt:lpstr>
      <vt:lpstr>Guidelines for Making Concessions</vt:lpstr>
      <vt:lpstr>Negotiation Tactics</vt:lpstr>
      <vt:lpstr>Power of Influence</vt:lpstr>
      <vt:lpstr>Reciprocation</vt:lpstr>
      <vt:lpstr>Consistency</vt:lpstr>
      <vt:lpstr>Social Proof</vt:lpstr>
      <vt:lpstr>Liking</vt:lpstr>
      <vt:lpstr>Authority</vt:lpstr>
      <vt:lpstr>Scarcity</vt:lpstr>
      <vt:lpstr>Overcoming Tactics</vt:lpstr>
      <vt:lpstr>Win-Win Negotiation</vt:lpstr>
      <vt:lpstr>Win-Win Negotiation</vt:lpstr>
      <vt:lpstr>Win-Win Methods</vt:lpstr>
      <vt:lpstr>International Negotiation</vt:lpstr>
      <vt:lpstr>Barriers and Obstacles</vt:lpstr>
      <vt:lpstr>Caveats when Negotiating Overseas</vt:lpstr>
      <vt:lpstr>Impact of the Internet on Negotiations</vt:lpstr>
      <vt:lpstr>Impact of the Internet on Negotiations</vt:lpstr>
      <vt:lpstr>Fair and Reasonable price</vt:lpstr>
      <vt:lpstr>Fair and Reasonable price</vt:lpstr>
      <vt:lpstr>On-Time Performance</vt:lpstr>
      <vt:lpstr>Control</vt:lpstr>
      <vt:lpstr>Cooperation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Piyush Rakhecha</dc:creator>
  <cp:lastModifiedBy>Piyush Rakhecha</cp:lastModifiedBy>
  <cp:revision>51</cp:revision>
  <dcterms:created xsi:type="dcterms:W3CDTF">2014-11-19T09:53:48Z</dcterms:created>
  <dcterms:modified xsi:type="dcterms:W3CDTF">2014-11-19T22:48:03Z</dcterms:modified>
</cp:coreProperties>
</file>